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1" r:id="rId4"/>
  </p:sldMasterIdLst>
  <p:notesMasterIdLst>
    <p:notesMasterId r:id="rId34"/>
  </p:notesMasterIdLst>
  <p:handoutMasterIdLst>
    <p:handoutMasterId r:id="rId35"/>
  </p:handoutMasterIdLst>
  <p:sldIdLst>
    <p:sldId id="261" r:id="rId5"/>
    <p:sldId id="289" r:id="rId6"/>
    <p:sldId id="265" r:id="rId7"/>
    <p:sldId id="277" r:id="rId8"/>
    <p:sldId id="268" r:id="rId9"/>
    <p:sldId id="275" r:id="rId10"/>
    <p:sldId id="257" r:id="rId11"/>
    <p:sldId id="266" r:id="rId12"/>
    <p:sldId id="273" r:id="rId13"/>
    <p:sldId id="278" r:id="rId14"/>
    <p:sldId id="279" r:id="rId15"/>
    <p:sldId id="280" r:id="rId16"/>
    <p:sldId id="281" r:id="rId17"/>
    <p:sldId id="282" r:id="rId18"/>
    <p:sldId id="287" r:id="rId19"/>
    <p:sldId id="283" r:id="rId20"/>
    <p:sldId id="284" r:id="rId21"/>
    <p:sldId id="285" r:id="rId22"/>
    <p:sldId id="286" r:id="rId23"/>
    <p:sldId id="272" r:id="rId24"/>
    <p:sldId id="270" r:id="rId25"/>
    <p:sldId id="271" r:id="rId26"/>
    <p:sldId id="274" r:id="rId27"/>
    <p:sldId id="288" r:id="rId28"/>
    <p:sldId id="291" r:id="rId29"/>
    <p:sldId id="292" r:id="rId30"/>
    <p:sldId id="295" r:id="rId31"/>
    <p:sldId id="276" r:id="rId32"/>
    <p:sldId id="264" r:id="rId3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2A2"/>
    <a:srgbClr val="FF99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316" autoAdjust="0"/>
  </p:normalViewPr>
  <p:slideViewPr>
    <p:cSldViewPr snapToGrid="0">
      <p:cViewPr>
        <p:scale>
          <a:sx n="120" d="100"/>
          <a:sy n="120" d="100"/>
        </p:scale>
        <p:origin x="-120" y="-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2ACC-A8AF-4EBC-ACA3-DD7711CB4E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EF12968-3F73-461B-9F7B-DDB60D81EA7C}">
      <dgm:prSet phldrT="[Tekst]"/>
      <dgm:spPr/>
      <dgm:t>
        <a:bodyPr/>
        <a:lstStyle/>
        <a:p>
          <a:r>
            <a:rPr lang="nb-NO" dirty="0"/>
            <a:t>Daglig leder</a:t>
          </a:r>
        </a:p>
        <a:p>
          <a:r>
            <a:rPr lang="nb-NO" dirty="0"/>
            <a:t>Ragnhild Bjerkvik</a:t>
          </a:r>
        </a:p>
      </dgm:t>
    </dgm:pt>
    <dgm:pt modelId="{60103112-A581-4CBE-B9D0-68B9D195CEAA}" type="parTrans" cxnId="{E3E0F1E2-CBF4-488D-93D3-2AC940558D9E}">
      <dgm:prSet/>
      <dgm:spPr/>
      <dgm:t>
        <a:bodyPr/>
        <a:lstStyle/>
        <a:p>
          <a:endParaRPr lang="nb-NO"/>
        </a:p>
      </dgm:t>
    </dgm:pt>
    <dgm:pt modelId="{47B7F967-CDFD-4872-A760-0DB7FA85F3D8}" type="sibTrans" cxnId="{E3E0F1E2-CBF4-488D-93D3-2AC940558D9E}">
      <dgm:prSet/>
      <dgm:spPr/>
      <dgm:t>
        <a:bodyPr/>
        <a:lstStyle/>
        <a:p>
          <a:endParaRPr lang="nb-NO"/>
        </a:p>
      </dgm:t>
    </dgm:pt>
    <dgm:pt modelId="{11A585AD-020B-4540-A2F4-51CBD17C53F8}" type="asst">
      <dgm:prSet phldrT="[Tekst]"/>
      <dgm:spPr/>
      <dgm:t>
        <a:bodyPr/>
        <a:lstStyle/>
        <a:p>
          <a:r>
            <a:rPr lang="nb-NO" dirty="0"/>
            <a:t>Stab</a:t>
          </a:r>
        </a:p>
      </dgm:t>
    </dgm:pt>
    <dgm:pt modelId="{58DC9E6C-85BD-450F-96F0-3A4EE8F4C203}" type="parTrans" cxnId="{EF109A70-5D88-483E-804A-BEF22225519E}">
      <dgm:prSet/>
      <dgm:spPr/>
      <dgm:t>
        <a:bodyPr/>
        <a:lstStyle/>
        <a:p>
          <a:endParaRPr lang="nb-NO"/>
        </a:p>
      </dgm:t>
    </dgm:pt>
    <dgm:pt modelId="{3D6282B6-6FFF-455A-94A1-C96CBDD85C93}" type="sibTrans" cxnId="{EF109A70-5D88-483E-804A-BEF22225519E}">
      <dgm:prSet/>
      <dgm:spPr/>
      <dgm:t>
        <a:bodyPr/>
        <a:lstStyle/>
        <a:p>
          <a:endParaRPr lang="nb-NO"/>
        </a:p>
      </dgm:t>
    </dgm:pt>
    <dgm:pt modelId="{2093A7E0-392C-493F-AD65-AED2061DBB4A}">
      <dgm:prSet phldrT="[Tekst]"/>
      <dgm:spPr/>
      <dgm:t>
        <a:bodyPr/>
        <a:lstStyle/>
        <a:p>
          <a:r>
            <a:rPr lang="nb-NO" dirty="0"/>
            <a:t>Produksjonsavdelingen, </a:t>
          </a:r>
          <a:r>
            <a:rPr lang="nb-NO" dirty="0" err="1"/>
            <a:t>avd</a:t>
          </a:r>
          <a:r>
            <a:rPr lang="nb-NO" dirty="0"/>
            <a:t> leder Jan Mathiesen</a:t>
          </a:r>
        </a:p>
      </dgm:t>
    </dgm:pt>
    <dgm:pt modelId="{94F2E8A3-1857-43F3-8BF2-AD016D45CDB2}" type="parTrans" cxnId="{70CB786E-8A44-4BF5-885F-8D9620B70979}">
      <dgm:prSet/>
      <dgm:spPr/>
      <dgm:t>
        <a:bodyPr/>
        <a:lstStyle/>
        <a:p>
          <a:endParaRPr lang="nb-NO"/>
        </a:p>
      </dgm:t>
    </dgm:pt>
    <dgm:pt modelId="{FFE99610-55AE-4E86-8179-C37B08B24FD9}" type="sibTrans" cxnId="{70CB786E-8A44-4BF5-885F-8D9620B70979}">
      <dgm:prSet/>
      <dgm:spPr/>
      <dgm:t>
        <a:bodyPr/>
        <a:lstStyle/>
        <a:p>
          <a:endParaRPr lang="nb-NO"/>
        </a:p>
      </dgm:t>
    </dgm:pt>
    <dgm:pt modelId="{A96565C7-BC67-48F8-88AA-56AE925E556A}">
      <dgm:prSet phldrT="[Tekst]"/>
      <dgm:spPr/>
      <dgm:t>
        <a:bodyPr/>
        <a:lstStyle/>
        <a:p>
          <a:r>
            <a:rPr lang="nb-NO" dirty="0"/>
            <a:t>Aski Barnehage, barnehageleder </a:t>
          </a:r>
        </a:p>
        <a:p>
          <a:r>
            <a:rPr lang="nb-NO" dirty="0"/>
            <a:t>Mary Ann Lund</a:t>
          </a:r>
        </a:p>
      </dgm:t>
    </dgm:pt>
    <dgm:pt modelId="{79DE0BD8-E519-46A3-8148-209CC1FB275E}" type="parTrans" cxnId="{6C5151A3-07B5-4165-962E-FFA623F2C507}">
      <dgm:prSet/>
      <dgm:spPr/>
      <dgm:t>
        <a:bodyPr/>
        <a:lstStyle/>
        <a:p>
          <a:endParaRPr lang="nb-NO"/>
        </a:p>
      </dgm:t>
    </dgm:pt>
    <dgm:pt modelId="{4D1A21B7-956A-4729-A543-A7949A849E98}" type="sibTrans" cxnId="{6C5151A3-07B5-4165-962E-FFA623F2C507}">
      <dgm:prSet/>
      <dgm:spPr/>
      <dgm:t>
        <a:bodyPr/>
        <a:lstStyle/>
        <a:p>
          <a:endParaRPr lang="nb-NO"/>
        </a:p>
      </dgm:t>
    </dgm:pt>
    <dgm:pt modelId="{844062BB-8B90-4540-AB46-B634DE82312F}">
      <dgm:prSet phldrT="[Tekst]"/>
      <dgm:spPr/>
      <dgm:t>
        <a:bodyPr/>
        <a:lstStyle/>
        <a:p>
          <a:r>
            <a:rPr lang="nb-NO" dirty="0"/>
            <a:t>Arbeid og inkludering, fagsjef </a:t>
          </a:r>
        </a:p>
        <a:p>
          <a:r>
            <a:rPr lang="nb-NO" dirty="0"/>
            <a:t>Bente Marit Waage</a:t>
          </a:r>
        </a:p>
      </dgm:t>
    </dgm:pt>
    <dgm:pt modelId="{B2581F19-734B-4F02-92A2-C3193A7C8BD4}" type="parTrans" cxnId="{EE363C83-608F-46F8-BBD2-8EE938AC0504}">
      <dgm:prSet/>
      <dgm:spPr/>
      <dgm:t>
        <a:bodyPr/>
        <a:lstStyle/>
        <a:p>
          <a:endParaRPr lang="nb-NO"/>
        </a:p>
      </dgm:t>
    </dgm:pt>
    <dgm:pt modelId="{C8B7FC9E-0C79-4C2D-A527-74956F7A986F}" type="sibTrans" cxnId="{EE363C83-608F-46F8-BBD2-8EE938AC0504}">
      <dgm:prSet/>
      <dgm:spPr/>
      <dgm:t>
        <a:bodyPr/>
        <a:lstStyle/>
        <a:p>
          <a:endParaRPr lang="nb-NO"/>
        </a:p>
      </dgm:t>
    </dgm:pt>
    <dgm:pt modelId="{DB535953-89DC-41CD-86BD-25E269EF0344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Europris Karmøy, butikksjef </a:t>
          </a:r>
        </a:p>
        <a:p>
          <a:r>
            <a:rPr lang="nb-NO" dirty="0"/>
            <a:t>Jon Inge Nilsen</a:t>
          </a:r>
        </a:p>
      </dgm:t>
    </dgm:pt>
    <dgm:pt modelId="{A091C69B-5BDA-48C6-8849-9D689D602A85}" type="parTrans" cxnId="{0B2870C9-7D1E-4F40-A58D-92FF2DDD4262}">
      <dgm:prSet/>
      <dgm:spPr/>
      <dgm:t>
        <a:bodyPr/>
        <a:lstStyle/>
        <a:p>
          <a:endParaRPr lang="nb-NO"/>
        </a:p>
      </dgm:t>
    </dgm:pt>
    <dgm:pt modelId="{6F9D6210-F608-48B2-BE0B-3297558E8812}" type="sibTrans" cxnId="{0B2870C9-7D1E-4F40-A58D-92FF2DDD4262}">
      <dgm:prSet/>
      <dgm:spPr/>
      <dgm:t>
        <a:bodyPr/>
        <a:lstStyle/>
        <a:p>
          <a:endParaRPr lang="nb-NO"/>
        </a:p>
      </dgm:t>
    </dgm:pt>
    <dgm:pt modelId="{D2EE1FB1-9EC2-4B38-BD63-5F97DFD8039C}">
      <dgm:prSet phldrT="[Tekst]"/>
      <dgm:spPr/>
      <dgm:t>
        <a:bodyPr/>
        <a:lstStyle/>
        <a:p>
          <a:r>
            <a:rPr lang="nb-NO" dirty="0"/>
            <a:t>Kopi &amp; Profilering</a:t>
          </a:r>
        </a:p>
      </dgm:t>
    </dgm:pt>
    <dgm:pt modelId="{2D70392F-EBC3-4D9A-BFC4-4AA7CC63012E}" type="parTrans" cxnId="{D01001E7-4F9F-4FF5-9BAA-7D9330196951}">
      <dgm:prSet/>
      <dgm:spPr/>
      <dgm:t>
        <a:bodyPr/>
        <a:lstStyle/>
        <a:p>
          <a:endParaRPr lang="nb-NO"/>
        </a:p>
      </dgm:t>
    </dgm:pt>
    <dgm:pt modelId="{AEC0EDF2-286E-45A5-AD75-00ECD91FF8F2}" type="sibTrans" cxnId="{D01001E7-4F9F-4FF5-9BAA-7D9330196951}">
      <dgm:prSet/>
      <dgm:spPr/>
      <dgm:t>
        <a:bodyPr/>
        <a:lstStyle/>
        <a:p>
          <a:endParaRPr lang="nb-NO"/>
        </a:p>
      </dgm:t>
    </dgm:pt>
    <dgm:pt modelId="{2A944164-A974-495E-A7CF-16B8CD663DD4}">
      <dgm:prSet phldrT="[Tekst]"/>
      <dgm:spPr/>
      <dgm:t>
        <a:bodyPr/>
        <a:lstStyle/>
        <a:p>
          <a:r>
            <a:rPr lang="nb-NO" dirty="0"/>
            <a:t>Kjøkkenglede</a:t>
          </a:r>
        </a:p>
      </dgm:t>
    </dgm:pt>
    <dgm:pt modelId="{D1FE28D4-D5EE-4E64-BC7A-E46511B14C30}" type="parTrans" cxnId="{D48C4BA4-0E26-45CE-ADB2-C9E8979A10AA}">
      <dgm:prSet/>
      <dgm:spPr/>
      <dgm:t>
        <a:bodyPr/>
        <a:lstStyle/>
        <a:p>
          <a:endParaRPr lang="nb-NO"/>
        </a:p>
      </dgm:t>
    </dgm:pt>
    <dgm:pt modelId="{3D348C50-1296-46F5-AF73-079F78C7E314}" type="sibTrans" cxnId="{D48C4BA4-0E26-45CE-ADB2-C9E8979A10AA}">
      <dgm:prSet/>
      <dgm:spPr/>
      <dgm:t>
        <a:bodyPr/>
        <a:lstStyle/>
        <a:p>
          <a:endParaRPr lang="nb-NO"/>
        </a:p>
      </dgm:t>
    </dgm:pt>
    <dgm:pt modelId="{5CC3093C-6365-48BD-95E6-6E0169FA407F}" type="pres">
      <dgm:prSet presAssocID="{72C62ACC-A8AF-4EBC-ACA3-DD7711CB4E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8F167A3A-665E-4BA8-A72C-C37D799AE3F7}" type="pres">
      <dgm:prSet presAssocID="{8EF12968-3F73-461B-9F7B-DDB60D81EA7C}" presName="hierRoot1" presStyleCnt="0">
        <dgm:presLayoutVars>
          <dgm:hierBranch val="init"/>
        </dgm:presLayoutVars>
      </dgm:prSet>
      <dgm:spPr/>
    </dgm:pt>
    <dgm:pt modelId="{14BFB5AB-B536-4A07-BB28-99399ABE3F7B}" type="pres">
      <dgm:prSet presAssocID="{8EF12968-3F73-461B-9F7B-DDB60D81EA7C}" presName="rootComposite1" presStyleCnt="0"/>
      <dgm:spPr/>
    </dgm:pt>
    <dgm:pt modelId="{317A9033-5655-4BE2-A41D-57B967D23AED}" type="pres">
      <dgm:prSet presAssocID="{8EF12968-3F73-461B-9F7B-DDB60D81EA7C}" presName="rootText1" presStyleLbl="node0" presStyleIdx="0" presStyleCnt="1" custScaleY="13794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E7EB660-BF00-40B3-93C1-FF8B70AFE89D}" type="pres">
      <dgm:prSet presAssocID="{8EF12968-3F73-461B-9F7B-DDB60D81EA7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D3A01467-E859-43FC-9C0E-951F4A943B94}" type="pres">
      <dgm:prSet presAssocID="{8EF12968-3F73-461B-9F7B-DDB60D81EA7C}" presName="hierChild2" presStyleCnt="0"/>
      <dgm:spPr/>
    </dgm:pt>
    <dgm:pt modelId="{E60B07E1-5A91-4351-A139-3FCE7CE4598B}" type="pres">
      <dgm:prSet presAssocID="{B2581F19-734B-4F02-92A2-C3193A7C8BD4}" presName="Name37" presStyleLbl="parChTrans1D2" presStyleIdx="0" presStyleCnt="5"/>
      <dgm:spPr/>
      <dgm:t>
        <a:bodyPr/>
        <a:lstStyle/>
        <a:p>
          <a:endParaRPr lang="nb-NO"/>
        </a:p>
      </dgm:t>
    </dgm:pt>
    <dgm:pt modelId="{979A01D8-0C5C-40B8-9378-D53ED29097D6}" type="pres">
      <dgm:prSet presAssocID="{844062BB-8B90-4540-AB46-B634DE82312F}" presName="hierRoot2" presStyleCnt="0">
        <dgm:presLayoutVars>
          <dgm:hierBranch val="init"/>
        </dgm:presLayoutVars>
      </dgm:prSet>
      <dgm:spPr/>
    </dgm:pt>
    <dgm:pt modelId="{030B0997-535F-48A3-A3CD-3D115E094018}" type="pres">
      <dgm:prSet presAssocID="{844062BB-8B90-4540-AB46-B634DE82312F}" presName="rootComposite" presStyleCnt="0"/>
      <dgm:spPr/>
    </dgm:pt>
    <dgm:pt modelId="{F66DA8FB-8E98-499B-96E4-49C763A95679}" type="pres">
      <dgm:prSet presAssocID="{844062BB-8B90-4540-AB46-B634DE82312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DCC715F-75DC-41F8-BC11-2F87DFC6CF8A}" type="pres">
      <dgm:prSet presAssocID="{844062BB-8B90-4540-AB46-B634DE82312F}" presName="rootConnector" presStyleLbl="node2" presStyleIdx="0" presStyleCnt="4"/>
      <dgm:spPr/>
      <dgm:t>
        <a:bodyPr/>
        <a:lstStyle/>
        <a:p>
          <a:endParaRPr lang="nb-NO"/>
        </a:p>
      </dgm:t>
    </dgm:pt>
    <dgm:pt modelId="{1314C669-87DF-41EE-9D72-3B1CDE6B24D7}" type="pres">
      <dgm:prSet presAssocID="{844062BB-8B90-4540-AB46-B634DE82312F}" presName="hierChild4" presStyleCnt="0"/>
      <dgm:spPr/>
    </dgm:pt>
    <dgm:pt modelId="{7E311FBA-3623-4939-8932-25AD063496DE}" type="pres">
      <dgm:prSet presAssocID="{844062BB-8B90-4540-AB46-B634DE82312F}" presName="hierChild5" presStyleCnt="0"/>
      <dgm:spPr/>
    </dgm:pt>
    <dgm:pt modelId="{433E2C09-A24F-41CF-811F-923A900FF369}" type="pres">
      <dgm:prSet presAssocID="{94F2E8A3-1857-43F3-8BF2-AD016D45CDB2}" presName="Name37" presStyleLbl="parChTrans1D2" presStyleIdx="1" presStyleCnt="5"/>
      <dgm:spPr/>
      <dgm:t>
        <a:bodyPr/>
        <a:lstStyle/>
        <a:p>
          <a:endParaRPr lang="nb-NO"/>
        </a:p>
      </dgm:t>
    </dgm:pt>
    <dgm:pt modelId="{FECC9BD9-F3B4-42E0-B5E5-307F61F9EE8C}" type="pres">
      <dgm:prSet presAssocID="{2093A7E0-392C-493F-AD65-AED2061DBB4A}" presName="hierRoot2" presStyleCnt="0">
        <dgm:presLayoutVars>
          <dgm:hierBranch val="init"/>
        </dgm:presLayoutVars>
      </dgm:prSet>
      <dgm:spPr/>
    </dgm:pt>
    <dgm:pt modelId="{B442A382-5E2C-4178-86F7-E4EB0715BFC7}" type="pres">
      <dgm:prSet presAssocID="{2093A7E0-392C-493F-AD65-AED2061DBB4A}" presName="rootComposite" presStyleCnt="0"/>
      <dgm:spPr/>
    </dgm:pt>
    <dgm:pt modelId="{506C75E1-F218-4304-A5BC-974DFB387C8A}" type="pres">
      <dgm:prSet presAssocID="{2093A7E0-392C-493F-AD65-AED2061DBB4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93AA8EC-283D-446B-8831-3D3DEE3DEA46}" type="pres">
      <dgm:prSet presAssocID="{2093A7E0-392C-493F-AD65-AED2061DBB4A}" presName="rootConnector" presStyleLbl="node2" presStyleIdx="1" presStyleCnt="4"/>
      <dgm:spPr/>
      <dgm:t>
        <a:bodyPr/>
        <a:lstStyle/>
        <a:p>
          <a:endParaRPr lang="nb-NO"/>
        </a:p>
      </dgm:t>
    </dgm:pt>
    <dgm:pt modelId="{B35D5D74-33D5-4B7D-94BE-4F326A13DA7A}" type="pres">
      <dgm:prSet presAssocID="{2093A7E0-392C-493F-AD65-AED2061DBB4A}" presName="hierChild4" presStyleCnt="0"/>
      <dgm:spPr/>
    </dgm:pt>
    <dgm:pt modelId="{3367E951-5FFE-4AF4-9882-44533988C56F}" type="pres">
      <dgm:prSet presAssocID="{2D70392F-EBC3-4D9A-BFC4-4AA7CC63012E}" presName="Name37" presStyleLbl="parChTrans1D3" presStyleIdx="0" presStyleCnt="2"/>
      <dgm:spPr/>
      <dgm:t>
        <a:bodyPr/>
        <a:lstStyle/>
        <a:p>
          <a:endParaRPr lang="nb-NO"/>
        </a:p>
      </dgm:t>
    </dgm:pt>
    <dgm:pt modelId="{B26A0925-4C5A-4307-AA87-87A89CBC5ADB}" type="pres">
      <dgm:prSet presAssocID="{D2EE1FB1-9EC2-4B38-BD63-5F97DFD8039C}" presName="hierRoot2" presStyleCnt="0">
        <dgm:presLayoutVars>
          <dgm:hierBranch val="init"/>
        </dgm:presLayoutVars>
      </dgm:prSet>
      <dgm:spPr/>
    </dgm:pt>
    <dgm:pt modelId="{558FA067-DDD8-46C6-BDB5-0BC384D9F7A7}" type="pres">
      <dgm:prSet presAssocID="{D2EE1FB1-9EC2-4B38-BD63-5F97DFD8039C}" presName="rootComposite" presStyleCnt="0"/>
      <dgm:spPr/>
    </dgm:pt>
    <dgm:pt modelId="{C4642677-7EED-4C5A-8C6A-8B63C4739049}" type="pres">
      <dgm:prSet presAssocID="{D2EE1FB1-9EC2-4B38-BD63-5F97DFD8039C}" presName="rootText" presStyleLbl="node3" presStyleIdx="0" presStyleCnt="2" custScaleX="74962" custScaleY="7145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86A200-2583-4005-846B-0EB2167F3D29}" type="pres">
      <dgm:prSet presAssocID="{D2EE1FB1-9EC2-4B38-BD63-5F97DFD8039C}" presName="rootConnector" presStyleLbl="node3" presStyleIdx="0" presStyleCnt="2"/>
      <dgm:spPr/>
      <dgm:t>
        <a:bodyPr/>
        <a:lstStyle/>
        <a:p>
          <a:endParaRPr lang="nb-NO"/>
        </a:p>
      </dgm:t>
    </dgm:pt>
    <dgm:pt modelId="{1EAA2381-010B-4F9C-BA36-5C01575CB5AF}" type="pres">
      <dgm:prSet presAssocID="{D2EE1FB1-9EC2-4B38-BD63-5F97DFD8039C}" presName="hierChild4" presStyleCnt="0"/>
      <dgm:spPr/>
    </dgm:pt>
    <dgm:pt modelId="{8279E38E-C90B-47FD-BF6F-64AC23BA3531}" type="pres">
      <dgm:prSet presAssocID="{D2EE1FB1-9EC2-4B38-BD63-5F97DFD8039C}" presName="hierChild5" presStyleCnt="0"/>
      <dgm:spPr/>
    </dgm:pt>
    <dgm:pt modelId="{A3EC4215-DDBE-4164-985A-BFE304B76F60}" type="pres">
      <dgm:prSet presAssocID="{D1FE28D4-D5EE-4E64-BC7A-E46511B14C30}" presName="Name37" presStyleLbl="parChTrans1D3" presStyleIdx="1" presStyleCnt="2"/>
      <dgm:spPr/>
      <dgm:t>
        <a:bodyPr/>
        <a:lstStyle/>
        <a:p>
          <a:endParaRPr lang="nb-NO"/>
        </a:p>
      </dgm:t>
    </dgm:pt>
    <dgm:pt modelId="{C3638518-A633-45C0-83B9-003906A6FB9D}" type="pres">
      <dgm:prSet presAssocID="{2A944164-A974-495E-A7CF-16B8CD663DD4}" presName="hierRoot2" presStyleCnt="0">
        <dgm:presLayoutVars>
          <dgm:hierBranch val="init"/>
        </dgm:presLayoutVars>
      </dgm:prSet>
      <dgm:spPr/>
    </dgm:pt>
    <dgm:pt modelId="{93F218A6-7308-4220-8449-EC12EC55EC4B}" type="pres">
      <dgm:prSet presAssocID="{2A944164-A974-495E-A7CF-16B8CD663DD4}" presName="rootComposite" presStyleCnt="0"/>
      <dgm:spPr/>
    </dgm:pt>
    <dgm:pt modelId="{226AD48A-4589-4EB3-A98C-31807F2BD4EC}" type="pres">
      <dgm:prSet presAssocID="{2A944164-A974-495E-A7CF-16B8CD663DD4}" presName="rootText" presStyleLbl="node3" presStyleIdx="1" presStyleCnt="2" custScaleX="74962" custScaleY="7145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F4DD0EA-4E6B-46BA-832A-DFB9378D3EA5}" type="pres">
      <dgm:prSet presAssocID="{2A944164-A974-495E-A7CF-16B8CD663DD4}" presName="rootConnector" presStyleLbl="node3" presStyleIdx="1" presStyleCnt="2"/>
      <dgm:spPr/>
      <dgm:t>
        <a:bodyPr/>
        <a:lstStyle/>
        <a:p>
          <a:endParaRPr lang="nb-NO"/>
        </a:p>
      </dgm:t>
    </dgm:pt>
    <dgm:pt modelId="{96142908-F370-44E0-9AED-E5C1F46278B4}" type="pres">
      <dgm:prSet presAssocID="{2A944164-A974-495E-A7CF-16B8CD663DD4}" presName="hierChild4" presStyleCnt="0"/>
      <dgm:spPr/>
    </dgm:pt>
    <dgm:pt modelId="{79BD31DC-5111-465D-86ED-0972BC26374C}" type="pres">
      <dgm:prSet presAssocID="{2A944164-A974-495E-A7CF-16B8CD663DD4}" presName="hierChild5" presStyleCnt="0"/>
      <dgm:spPr/>
    </dgm:pt>
    <dgm:pt modelId="{61F114E9-997B-419F-A3B1-5BFA34BDA3C8}" type="pres">
      <dgm:prSet presAssocID="{2093A7E0-392C-493F-AD65-AED2061DBB4A}" presName="hierChild5" presStyleCnt="0"/>
      <dgm:spPr/>
    </dgm:pt>
    <dgm:pt modelId="{9DA83E47-92DD-4E64-B231-E8AB3F2BD3A8}" type="pres">
      <dgm:prSet presAssocID="{79DE0BD8-E519-46A3-8148-209CC1FB275E}" presName="Name37" presStyleLbl="parChTrans1D2" presStyleIdx="2" presStyleCnt="5"/>
      <dgm:spPr/>
      <dgm:t>
        <a:bodyPr/>
        <a:lstStyle/>
        <a:p>
          <a:endParaRPr lang="nb-NO"/>
        </a:p>
      </dgm:t>
    </dgm:pt>
    <dgm:pt modelId="{BBD3461B-BA64-41C3-A2A6-84433B7924D8}" type="pres">
      <dgm:prSet presAssocID="{A96565C7-BC67-48F8-88AA-56AE925E556A}" presName="hierRoot2" presStyleCnt="0">
        <dgm:presLayoutVars>
          <dgm:hierBranch val="init"/>
        </dgm:presLayoutVars>
      </dgm:prSet>
      <dgm:spPr/>
    </dgm:pt>
    <dgm:pt modelId="{A00C0475-007F-432E-8823-A6DC859423B7}" type="pres">
      <dgm:prSet presAssocID="{A96565C7-BC67-48F8-88AA-56AE925E556A}" presName="rootComposite" presStyleCnt="0"/>
      <dgm:spPr/>
    </dgm:pt>
    <dgm:pt modelId="{70979079-0A06-49B9-9B62-DDF6FCA207C4}" type="pres">
      <dgm:prSet presAssocID="{A96565C7-BC67-48F8-88AA-56AE925E556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4D1BD4B-0C5C-4C35-9C14-1DE0B82EDE28}" type="pres">
      <dgm:prSet presAssocID="{A96565C7-BC67-48F8-88AA-56AE925E556A}" presName="rootConnector" presStyleLbl="node2" presStyleIdx="2" presStyleCnt="4"/>
      <dgm:spPr/>
      <dgm:t>
        <a:bodyPr/>
        <a:lstStyle/>
        <a:p>
          <a:endParaRPr lang="nb-NO"/>
        </a:p>
      </dgm:t>
    </dgm:pt>
    <dgm:pt modelId="{B72A07E8-39F8-44E6-8E2E-6729A9A40D07}" type="pres">
      <dgm:prSet presAssocID="{A96565C7-BC67-48F8-88AA-56AE925E556A}" presName="hierChild4" presStyleCnt="0"/>
      <dgm:spPr/>
    </dgm:pt>
    <dgm:pt modelId="{0E025584-5BF2-46E6-B2CC-834D9F74562A}" type="pres">
      <dgm:prSet presAssocID="{A96565C7-BC67-48F8-88AA-56AE925E556A}" presName="hierChild5" presStyleCnt="0"/>
      <dgm:spPr/>
    </dgm:pt>
    <dgm:pt modelId="{A8AD0380-F8C5-4147-9B3D-A0C7B0C5ED61}" type="pres">
      <dgm:prSet presAssocID="{A091C69B-5BDA-48C6-8849-9D689D602A85}" presName="Name37" presStyleLbl="parChTrans1D2" presStyleIdx="3" presStyleCnt="5"/>
      <dgm:spPr/>
      <dgm:t>
        <a:bodyPr/>
        <a:lstStyle/>
        <a:p>
          <a:endParaRPr lang="nb-NO"/>
        </a:p>
      </dgm:t>
    </dgm:pt>
    <dgm:pt modelId="{93666564-F190-46D9-A48E-14DC5A400A7B}" type="pres">
      <dgm:prSet presAssocID="{DB535953-89DC-41CD-86BD-25E269EF0344}" presName="hierRoot2" presStyleCnt="0">
        <dgm:presLayoutVars>
          <dgm:hierBranch val="init"/>
        </dgm:presLayoutVars>
      </dgm:prSet>
      <dgm:spPr/>
    </dgm:pt>
    <dgm:pt modelId="{B9FAE809-E107-4370-9C48-875991D946B3}" type="pres">
      <dgm:prSet presAssocID="{DB535953-89DC-41CD-86BD-25E269EF0344}" presName="rootComposite" presStyleCnt="0"/>
      <dgm:spPr/>
    </dgm:pt>
    <dgm:pt modelId="{4E5D08A9-E7B5-47F9-89F3-90D51E364682}" type="pres">
      <dgm:prSet presAssocID="{DB535953-89DC-41CD-86BD-25E269EF034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F698062-BD29-4AE9-A5E6-6FD008B49256}" type="pres">
      <dgm:prSet presAssocID="{DB535953-89DC-41CD-86BD-25E269EF0344}" presName="rootConnector" presStyleLbl="node2" presStyleIdx="3" presStyleCnt="4"/>
      <dgm:spPr/>
      <dgm:t>
        <a:bodyPr/>
        <a:lstStyle/>
        <a:p>
          <a:endParaRPr lang="nb-NO"/>
        </a:p>
      </dgm:t>
    </dgm:pt>
    <dgm:pt modelId="{1CDEE98B-810F-4D9D-8B7F-4EEAA4C78AD5}" type="pres">
      <dgm:prSet presAssocID="{DB535953-89DC-41CD-86BD-25E269EF0344}" presName="hierChild4" presStyleCnt="0"/>
      <dgm:spPr/>
    </dgm:pt>
    <dgm:pt modelId="{1F2A9312-0C77-4A3A-B622-6634C1AAD6D0}" type="pres">
      <dgm:prSet presAssocID="{DB535953-89DC-41CD-86BD-25E269EF0344}" presName="hierChild5" presStyleCnt="0"/>
      <dgm:spPr/>
    </dgm:pt>
    <dgm:pt modelId="{1019B59D-81D8-4A12-AD60-48015D0BBBE8}" type="pres">
      <dgm:prSet presAssocID="{8EF12968-3F73-461B-9F7B-DDB60D81EA7C}" presName="hierChild3" presStyleCnt="0"/>
      <dgm:spPr/>
    </dgm:pt>
    <dgm:pt modelId="{39D4BFF5-B505-4347-A403-725A5A492B91}" type="pres">
      <dgm:prSet presAssocID="{58DC9E6C-85BD-450F-96F0-3A4EE8F4C203}" presName="Name111" presStyleLbl="parChTrans1D2" presStyleIdx="4" presStyleCnt="5"/>
      <dgm:spPr/>
      <dgm:t>
        <a:bodyPr/>
        <a:lstStyle/>
        <a:p>
          <a:endParaRPr lang="nb-NO"/>
        </a:p>
      </dgm:t>
    </dgm:pt>
    <dgm:pt modelId="{D9235C82-565B-462F-8230-06DECCBC1900}" type="pres">
      <dgm:prSet presAssocID="{11A585AD-020B-4540-A2F4-51CBD17C53F8}" presName="hierRoot3" presStyleCnt="0">
        <dgm:presLayoutVars>
          <dgm:hierBranch val="init"/>
        </dgm:presLayoutVars>
      </dgm:prSet>
      <dgm:spPr/>
    </dgm:pt>
    <dgm:pt modelId="{9C02784A-9990-40C5-895A-B2FE0241E9D9}" type="pres">
      <dgm:prSet presAssocID="{11A585AD-020B-4540-A2F4-51CBD17C53F8}" presName="rootComposite3" presStyleCnt="0"/>
      <dgm:spPr/>
    </dgm:pt>
    <dgm:pt modelId="{CCC2C777-4EF6-4CAF-9CB2-681CC1DD6E60}" type="pres">
      <dgm:prSet presAssocID="{11A585AD-020B-4540-A2F4-51CBD17C53F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F3BC8C0-1BD0-450B-95FC-F52E786CF550}" type="pres">
      <dgm:prSet presAssocID="{11A585AD-020B-4540-A2F4-51CBD17C53F8}" presName="rootConnector3" presStyleLbl="asst1" presStyleIdx="0" presStyleCnt="1"/>
      <dgm:spPr/>
      <dgm:t>
        <a:bodyPr/>
        <a:lstStyle/>
        <a:p>
          <a:endParaRPr lang="nb-NO"/>
        </a:p>
      </dgm:t>
    </dgm:pt>
    <dgm:pt modelId="{3705F1FC-1316-4E71-ABBD-14BA94B48FF0}" type="pres">
      <dgm:prSet presAssocID="{11A585AD-020B-4540-A2F4-51CBD17C53F8}" presName="hierChild6" presStyleCnt="0"/>
      <dgm:spPr/>
    </dgm:pt>
    <dgm:pt modelId="{70A1B3A8-0A21-42BD-B848-6E8533126C67}" type="pres">
      <dgm:prSet presAssocID="{11A585AD-020B-4540-A2F4-51CBD17C53F8}" presName="hierChild7" presStyleCnt="0"/>
      <dgm:spPr/>
    </dgm:pt>
  </dgm:ptLst>
  <dgm:cxnLst>
    <dgm:cxn modelId="{869BB96B-8CCE-448B-837B-A2927DC97C0F}" type="presOf" srcId="{72C62ACC-A8AF-4EBC-ACA3-DD7711CB4E79}" destId="{5CC3093C-6365-48BD-95E6-6E0169FA407F}" srcOrd="0" destOrd="0" presId="urn:microsoft.com/office/officeart/2005/8/layout/orgChart1"/>
    <dgm:cxn modelId="{6C5151A3-07B5-4165-962E-FFA623F2C507}" srcId="{8EF12968-3F73-461B-9F7B-DDB60D81EA7C}" destId="{A96565C7-BC67-48F8-88AA-56AE925E556A}" srcOrd="3" destOrd="0" parTransId="{79DE0BD8-E519-46A3-8148-209CC1FB275E}" sibTransId="{4D1A21B7-956A-4729-A543-A7949A849E98}"/>
    <dgm:cxn modelId="{D84F811E-DCF0-49CF-9C74-D84174BB3C0D}" type="presOf" srcId="{2093A7E0-392C-493F-AD65-AED2061DBB4A}" destId="{B93AA8EC-283D-446B-8831-3D3DEE3DEA46}" srcOrd="1" destOrd="0" presId="urn:microsoft.com/office/officeart/2005/8/layout/orgChart1"/>
    <dgm:cxn modelId="{6D0E6D51-1603-451B-8ED8-F2B661CD4CFA}" type="presOf" srcId="{B2581F19-734B-4F02-92A2-C3193A7C8BD4}" destId="{E60B07E1-5A91-4351-A139-3FCE7CE4598B}" srcOrd="0" destOrd="0" presId="urn:microsoft.com/office/officeart/2005/8/layout/orgChart1"/>
    <dgm:cxn modelId="{D48C4BA4-0E26-45CE-ADB2-C9E8979A10AA}" srcId="{2093A7E0-392C-493F-AD65-AED2061DBB4A}" destId="{2A944164-A974-495E-A7CF-16B8CD663DD4}" srcOrd="1" destOrd="0" parTransId="{D1FE28D4-D5EE-4E64-BC7A-E46511B14C30}" sibTransId="{3D348C50-1296-46F5-AF73-079F78C7E314}"/>
    <dgm:cxn modelId="{CA6874DD-48F3-43C6-AB4D-68413CE92BF6}" type="presOf" srcId="{2D70392F-EBC3-4D9A-BFC4-4AA7CC63012E}" destId="{3367E951-5FFE-4AF4-9882-44533988C56F}" srcOrd="0" destOrd="0" presId="urn:microsoft.com/office/officeart/2005/8/layout/orgChart1"/>
    <dgm:cxn modelId="{F737FE21-4250-4A91-8AEE-0EC845034941}" type="presOf" srcId="{11A585AD-020B-4540-A2F4-51CBD17C53F8}" destId="{BF3BC8C0-1BD0-450B-95FC-F52E786CF550}" srcOrd="1" destOrd="0" presId="urn:microsoft.com/office/officeart/2005/8/layout/orgChart1"/>
    <dgm:cxn modelId="{0213443D-FD41-4A5A-9012-50F5D4A3D6B7}" type="presOf" srcId="{844062BB-8B90-4540-AB46-B634DE82312F}" destId="{5DCC715F-75DC-41F8-BC11-2F87DFC6CF8A}" srcOrd="1" destOrd="0" presId="urn:microsoft.com/office/officeart/2005/8/layout/orgChart1"/>
    <dgm:cxn modelId="{FCE6D666-AA0E-44DE-A670-83AE0246BCF6}" type="presOf" srcId="{94F2E8A3-1857-43F3-8BF2-AD016D45CDB2}" destId="{433E2C09-A24F-41CF-811F-923A900FF369}" srcOrd="0" destOrd="0" presId="urn:microsoft.com/office/officeart/2005/8/layout/orgChart1"/>
    <dgm:cxn modelId="{D6A77EBE-C57B-4260-89A3-B45E41A862D2}" type="presOf" srcId="{DB535953-89DC-41CD-86BD-25E269EF0344}" destId="{4E5D08A9-E7B5-47F9-89F3-90D51E364682}" srcOrd="0" destOrd="0" presId="urn:microsoft.com/office/officeart/2005/8/layout/orgChart1"/>
    <dgm:cxn modelId="{E955E026-1FE9-4A4C-AABD-53794F47B5F7}" type="presOf" srcId="{2A944164-A974-495E-A7CF-16B8CD663DD4}" destId="{226AD48A-4589-4EB3-A98C-31807F2BD4EC}" srcOrd="0" destOrd="0" presId="urn:microsoft.com/office/officeart/2005/8/layout/orgChart1"/>
    <dgm:cxn modelId="{46D14FDC-6B64-4A25-A1C3-49812EB0D567}" type="presOf" srcId="{844062BB-8B90-4540-AB46-B634DE82312F}" destId="{F66DA8FB-8E98-499B-96E4-49C763A95679}" srcOrd="0" destOrd="0" presId="urn:microsoft.com/office/officeart/2005/8/layout/orgChart1"/>
    <dgm:cxn modelId="{1874DB1B-F325-4C06-9BAC-3C042CD23DA0}" type="presOf" srcId="{A96565C7-BC67-48F8-88AA-56AE925E556A}" destId="{70979079-0A06-49B9-9B62-DDF6FCA207C4}" srcOrd="0" destOrd="0" presId="urn:microsoft.com/office/officeart/2005/8/layout/orgChart1"/>
    <dgm:cxn modelId="{96506879-D152-4B94-A70A-A364F31F2114}" type="presOf" srcId="{8EF12968-3F73-461B-9F7B-DDB60D81EA7C}" destId="{FE7EB660-BF00-40B3-93C1-FF8B70AFE89D}" srcOrd="1" destOrd="0" presId="urn:microsoft.com/office/officeart/2005/8/layout/orgChart1"/>
    <dgm:cxn modelId="{91173DC1-BA37-4B6B-9CF4-A91B4415A840}" type="presOf" srcId="{2093A7E0-392C-493F-AD65-AED2061DBB4A}" destId="{506C75E1-F218-4304-A5BC-974DFB387C8A}" srcOrd="0" destOrd="0" presId="urn:microsoft.com/office/officeart/2005/8/layout/orgChart1"/>
    <dgm:cxn modelId="{EF109A70-5D88-483E-804A-BEF22225519E}" srcId="{8EF12968-3F73-461B-9F7B-DDB60D81EA7C}" destId="{11A585AD-020B-4540-A2F4-51CBD17C53F8}" srcOrd="0" destOrd="0" parTransId="{58DC9E6C-85BD-450F-96F0-3A4EE8F4C203}" sibTransId="{3D6282B6-6FFF-455A-94A1-C96CBDD85C93}"/>
    <dgm:cxn modelId="{CFB80D65-A3D6-4512-9714-EA466F31033E}" type="presOf" srcId="{D1FE28D4-D5EE-4E64-BC7A-E46511B14C30}" destId="{A3EC4215-DDBE-4164-985A-BFE304B76F60}" srcOrd="0" destOrd="0" presId="urn:microsoft.com/office/officeart/2005/8/layout/orgChart1"/>
    <dgm:cxn modelId="{832AA2BF-748E-489C-9C78-D2CAAA78909C}" type="presOf" srcId="{A091C69B-5BDA-48C6-8849-9D689D602A85}" destId="{A8AD0380-F8C5-4147-9B3D-A0C7B0C5ED61}" srcOrd="0" destOrd="0" presId="urn:microsoft.com/office/officeart/2005/8/layout/orgChart1"/>
    <dgm:cxn modelId="{BE0A2077-0002-43F4-BC20-CD79780112DA}" type="presOf" srcId="{79DE0BD8-E519-46A3-8148-209CC1FB275E}" destId="{9DA83E47-92DD-4E64-B231-E8AB3F2BD3A8}" srcOrd="0" destOrd="0" presId="urn:microsoft.com/office/officeart/2005/8/layout/orgChart1"/>
    <dgm:cxn modelId="{3746A51D-1FF3-41C2-B853-03CA4CEDFA79}" type="presOf" srcId="{DB535953-89DC-41CD-86BD-25E269EF0344}" destId="{2F698062-BD29-4AE9-A5E6-6FD008B49256}" srcOrd="1" destOrd="0" presId="urn:microsoft.com/office/officeart/2005/8/layout/orgChart1"/>
    <dgm:cxn modelId="{FD6BCDE8-0FFE-449F-B130-25567FFA2292}" type="presOf" srcId="{8EF12968-3F73-461B-9F7B-DDB60D81EA7C}" destId="{317A9033-5655-4BE2-A41D-57B967D23AED}" srcOrd="0" destOrd="0" presId="urn:microsoft.com/office/officeart/2005/8/layout/orgChart1"/>
    <dgm:cxn modelId="{9DF7485C-1F16-46AF-A355-414255CCD325}" type="presOf" srcId="{D2EE1FB1-9EC2-4B38-BD63-5F97DFD8039C}" destId="{F486A200-2583-4005-846B-0EB2167F3D29}" srcOrd="1" destOrd="0" presId="urn:microsoft.com/office/officeart/2005/8/layout/orgChart1"/>
    <dgm:cxn modelId="{B95308EE-1D6E-4F85-8C8D-CC76FCAF21E0}" type="presOf" srcId="{D2EE1FB1-9EC2-4B38-BD63-5F97DFD8039C}" destId="{C4642677-7EED-4C5A-8C6A-8B63C4739049}" srcOrd="0" destOrd="0" presId="urn:microsoft.com/office/officeart/2005/8/layout/orgChart1"/>
    <dgm:cxn modelId="{0B2870C9-7D1E-4F40-A58D-92FF2DDD4262}" srcId="{8EF12968-3F73-461B-9F7B-DDB60D81EA7C}" destId="{DB535953-89DC-41CD-86BD-25E269EF0344}" srcOrd="4" destOrd="0" parTransId="{A091C69B-5BDA-48C6-8849-9D689D602A85}" sibTransId="{6F9D6210-F608-48B2-BE0B-3297558E8812}"/>
    <dgm:cxn modelId="{041EB8FC-ACEE-44FA-8FBF-F517B80F1D77}" type="presOf" srcId="{2A944164-A974-495E-A7CF-16B8CD663DD4}" destId="{1F4DD0EA-4E6B-46BA-832A-DFB9378D3EA5}" srcOrd="1" destOrd="0" presId="urn:microsoft.com/office/officeart/2005/8/layout/orgChart1"/>
    <dgm:cxn modelId="{B745FFD0-2815-4750-B348-6188A184E92E}" type="presOf" srcId="{A96565C7-BC67-48F8-88AA-56AE925E556A}" destId="{14D1BD4B-0C5C-4C35-9C14-1DE0B82EDE28}" srcOrd="1" destOrd="0" presId="urn:microsoft.com/office/officeart/2005/8/layout/orgChart1"/>
    <dgm:cxn modelId="{70CB786E-8A44-4BF5-885F-8D9620B70979}" srcId="{8EF12968-3F73-461B-9F7B-DDB60D81EA7C}" destId="{2093A7E0-392C-493F-AD65-AED2061DBB4A}" srcOrd="2" destOrd="0" parTransId="{94F2E8A3-1857-43F3-8BF2-AD016D45CDB2}" sibTransId="{FFE99610-55AE-4E86-8179-C37B08B24FD9}"/>
    <dgm:cxn modelId="{D49C2EC0-1553-4C39-BA52-1A39143BF54D}" type="presOf" srcId="{11A585AD-020B-4540-A2F4-51CBD17C53F8}" destId="{CCC2C777-4EF6-4CAF-9CB2-681CC1DD6E60}" srcOrd="0" destOrd="0" presId="urn:microsoft.com/office/officeart/2005/8/layout/orgChart1"/>
    <dgm:cxn modelId="{D01001E7-4F9F-4FF5-9BAA-7D9330196951}" srcId="{2093A7E0-392C-493F-AD65-AED2061DBB4A}" destId="{D2EE1FB1-9EC2-4B38-BD63-5F97DFD8039C}" srcOrd="0" destOrd="0" parTransId="{2D70392F-EBC3-4D9A-BFC4-4AA7CC63012E}" sibTransId="{AEC0EDF2-286E-45A5-AD75-00ECD91FF8F2}"/>
    <dgm:cxn modelId="{EE363C83-608F-46F8-BBD2-8EE938AC0504}" srcId="{8EF12968-3F73-461B-9F7B-DDB60D81EA7C}" destId="{844062BB-8B90-4540-AB46-B634DE82312F}" srcOrd="1" destOrd="0" parTransId="{B2581F19-734B-4F02-92A2-C3193A7C8BD4}" sibTransId="{C8B7FC9E-0C79-4C2D-A527-74956F7A986F}"/>
    <dgm:cxn modelId="{774BD48B-54C2-47B7-AB9D-20AB7E40EFFD}" type="presOf" srcId="{58DC9E6C-85BD-450F-96F0-3A4EE8F4C203}" destId="{39D4BFF5-B505-4347-A403-725A5A492B91}" srcOrd="0" destOrd="0" presId="urn:microsoft.com/office/officeart/2005/8/layout/orgChart1"/>
    <dgm:cxn modelId="{E3E0F1E2-CBF4-488D-93D3-2AC940558D9E}" srcId="{72C62ACC-A8AF-4EBC-ACA3-DD7711CB4E79}" destId="{8EF12968-3F73-461B-9F7B-DDB60D81EA7C}" srcOrd="0" destOrd="0" parTransId="{60103112-A581-4CBE-B9D0-68B9D195CEAA}" sibTransId="{47B7F967-CDFD-4872-A760-0DB7FA85F3D8}"/>
    <dgm:cxn modelId="{A6D31F6D-A8AA-4073-8F57-5443DEEB108E}" type="presParOf" srcId="{5CC3093C-6365-48BD-95E6-6E0169FA407F}" destId="{8F167A3A-665E-4BA8-A72C-C37D799AE3F7}" srcOrd="0" destOrd="0" presId="urn:microsoft.com/office/officeart/2005/8/layout/orgChart1"/>
    <dgm:cxn modelId="{CEAEC88E-7632-4C86-81E2-D7F3A6CBED9D}" type="presParOf" srcId="{8F167A3A-665E-4BA8-A72C-C37D799AE3F7}" destId="{14BFB5AB-B536-4A07-BB28-99399ABE3F7B}" srcOrd="0" destOrd="0" presId="urn:microsoft.com/office/officeart/2005/8/layout/orgChart1"/>
    <dgm:cxn modelId="{45D10ABA-BFCC-4519-98E2-52D40E034387}" type="presParOf" srcId="{14BFB5AB-B536-4A07-BB28-99399ABE3F7B}" destId="{317A9033-5655-4BE2-A41D-57B967D23AED}" srcOrd="0" destOrd="0" presId="urn:microsoft.com/office/officeart/2005/8/layout/orgChart1"/>
    <dgm:cxn modelId="{E0700C86-6DCA-44A3-9049-2FFC9C9263AE}" type="presParOf" srcId="{14BFB5AB-B536-4A07-BB28-99399ABE3F7B}" destId="{FE7EB660-BF00-40B3-93C1-FF8B70AFE89D}" srcOrd="1" destOrd="0" presId="urn:microsoft.com/office/officeart/2005/8/layout/orgChart1"/>
    <dgm:cxn modelId="{CD2E5A00-6F32-49A7-8E11-D96A66B9921E}" type="presParOf" srcId="{8F167A3A-665E-4BA8-A72C-C37D799AE3F7}" destId="{D3A01467-E859-43FC-9C0E-951F4A943B94}" srcOrd="1" destOrd="0" presId="urn:microsoft.com/office/officeart/2005/8/layout/orgChart1"/>
    <dgm:cxn modelId="{D99E1B7B-D7D0-44B4-BFFF-C7521A2B4BC6}" type="presParOf" srcId="{D3A01467-E859-43FC-9C0E-951F4A943B94}" destId="{E60B07E1-5A91-4351-A139-3FCE7CE4598B}" srcOrd="0" destOrd="0" presId="urn:microsoft.com/office/officeart/2005/8/layout/orgChart1"/>
    <dgm:cxn modelId="{22F7F256-8FB5-4D1E-88AA-2DA2E0006C80}" type="presParOf" srcId="{D3A01467-E859-43FC-9C0E-951F4A943B94}" destId="{979A01D8-0C5C-40B8-9378-D53ED29097D6}" srcOrd="1" destOrd="0" presId="urn:microsoft.com/office/officeart/2005/8/layout/orgChart1"/>
    <dgm:cxn modelId="{101543F3-1958-4CC3-81D0-0D41A7FE6664}" type="presParOf" srcId="{979A01D8-0C5C-40B8-9378-D53ED29097D6}" destId="{030B0997-535F-48A3-A3CD-3D115E094018}" srcOrd="0" destOrd="0" presId="urn:microsoft.com/office/officeart/2005/8/layout/orgChart1"/>
    <dgm:cxn modelId="{6D3F93C9-7691-4F0C-823F-1AA8480B89BD}" type="presParOf" srcId="{030B0997-535F-48A3-A3CD-3D115E094018}" destId="{F66DA8FB-8E98-499B-96E4-49C763A95679}" srcOrd="0" destOrd="0" presId="urn:microsoft.com/office/officeart/2005/8/layout/orgChart1"/>
    <dgm:cxn modelId="{867B480D-2C97-40A9-AA98-F41C9175DB49}" type="presParOf" srcId="{030B0997-535F-48A3-A3CD-3D115E094018}" destId="{5DCC715F-75DC-41F8-BC11-2F87DFC6CF8A}" srcOrd="1" destOrd="0" presId="urn:microsoft.com/office/officeart/2005/8/layout/orgChart1"/>
    <dgm:cxn modelId="{57BC926E-E954-4113-B92E-33C3EB453A6D}" type="presParOf" srcId="{979A01D8-0C5C-40B8-9378-D53ED29097D6}" destId="{1314C669-87DF-41EE-9D72-3B1CDE6B24D7}" srcOrd="1" destOrd="0" presId="urn:microsoft.com/office/officeart/2005/8/layout/orgChart1"/>
    <dgm:cxn modelId="{CBAA0094-33ED-4DCF-A6AE-B7030DCE8642}" type="presParOf" srcId="{979A01D8-0C5C-40B8-9378-D53ED29097D6}" destId="{7E311FBA-3623-4939-8932-25AD063496DE}" srcOrd="2" destOrd="0" presId="urn:microsoft.com/office/officeart/2005/8/layout/orgChart1"/>
    <dgm:cxn modelId="{6C66B81E-1B63-4998-BB40-0D274E2E74E6}" type="presParOf" srcId="{D3A01467-E859-43FC-9C0E-951F4A943B94}" destId="{433E2C09-A24F-41CF-811F-923A900FF369}" srcOrd="2" destOrd="0" presId="urn:microsoft.com/office/officeart/2005/8/layout/orgChart1"/>
    <dgm:cxn modelId="{E6DBA22B-4589-401B-B74D-5C9C2C15FE2C}" type="presParOf" srcId="{D3A01467-E859-43FC-9C0E-951F4A943B94}" destId="{FECC9BD9-F3B4-42E0-B5E5-307F61F9EE8C}" srcOrd="3" destOrd="0" presId="urn:microsoft.com/office/officeart/2005/8/layout/orgChart1"/>
    <dgm:cxn modelId="{8D6C66C1-7A07-4B4A-88A4-6224C78F9E78}" type="presParOf" srcId="{FECC9BD9-F3B4-42E0-B5E5-307F61F9EE8C}" destId="{B442A382-5E2C-4178-86F7-E4EB0715BFC7}" srcOrd="0" destOrd="0" presId="urn:microsoft.com/office/officeart/2005/8/layout/orgChart1"/>
    <dgm:cxn modelId="{AA480D37-54C6-4051-8084-2107C7193294}" type="presParOf" srcId="{B442A382-5E2C-4178-86F7-E4EB0715BFC7}" destId="{506C75E1-F218-4304-A5BC-974DFB387C8A}" srcOrd="0" destOrd="0" presId="urn:microsoft.com/office/officeart/2005/8/layout/orgChart1"/>
    <dgm:cxn modelId="{9A206FC1-457B-42B0-B580-4972FA4E2148}" type="presParOf" srcId="{B442A382-5E2C-4178-86F7-E4EB0715BFC7}" destId="{B93AA8EC-283D-446B-8831-3D3DEE3DEA46}" srcOrd="1" destOrd="0" presId="urn:microsoft.com/office/officeart/2005/8/layout/orgChart1"/>
    <dgm:cxn modelId="{CA42AC76-1647-412C-93EC-09BFEC1CA2BE}" type="presParOf" srcId="{FECC9BD9-F3B4-42E0-B5E5-307F61F9EE8C}" destId="{B35D5D74-33D5-4B7D-94BE-4F326A13DA7A}" srcOrd="1" destOrd="0" presId="urn:microsoft.com/office/officeart/2005/8/layout/orgChart1"/>
    <dgm:cxn modelId="{4B61685A-05C8-4A8D-ADC4-788166779698}" type="presParOf" srcId="{B35D5D74-33D5-4B7D-94BE-4F326A13DA7A}" destId="{3367E951-5FFE-4AF4-9882-44533988C56F}" srcOrd="0" destOrd="0" presId="urn:microsoft.com/office/officeart/2005/8/layout/orgChart1"/>
    <dgm:cxn modelId="{4A77D497-3250-4680-95D2-2DD306022B00}" type="presParOf" srcId="{B35D5D74-33D5-4B7D-94BE-4F326A13DA7A}" destId="{B26A0925-4C5A-4307-AA87-87A89CBC5ADB}" srcOrd="1" destOrd="0" presId="urn:microsoft.com/office/officeart/2005/8/layout/orgChart1"/>
    <dgm:cxn modelId="{3D872DD1-5280-49C2-A8DF-AEBF81E5726D}" type="presParOf" srcId="{B26A0925-4C5A-4307-AA87-87A89CBC5ADB}" destId="{558FA067-DDD8-46C6-BDB5-0BC384D9F7A7}" srcOrd="0" destOrd="0" presId="urn:microsoft.com/office/officeart/2005/8/layout/orgChart1"/>
    <dgm:cxn modelId="{DC728ADE-272D-47F6-942A-C06B4DE7B82F}" type="presParOf" srcId="{558FA067-DDD8-46C6-BDB5-0BC384D9F7A7}" destId="{C4642677-7EED-4C5A-8C6A-8B63C4739049}" srcOrd="0" destOrd="0" presId="urn:microsoft.com/office/officeart/2005/8/layout/orgChart1"/>
    <dgm:cxn modelId="{105D21B8-740B-4B13-A36D-9AEC9D157676}" type="presParOf" srcId="{558FA067-DDD8-46C6-BDB5-0BC384D9F7A7}" destId="{F486A200-2583-4005-846B-0EB2167F3D29}" srcOrd="1" destOrd="0" presId="urn:microsoft.com/office/officeart/2005/8/layout/orgChart1"/>
    <dgm:cxn modelId="{CB1645C2-4273-4DB0-ACA0-B68A3F1389C8}" type="presParOf" srcId="{B26A0925-4C5A-4307-AA87-87A89CBC5ADB}" destId="{1EAA2381-010B-4F9C-BA36-5C01575CB5AF}" srcOrd="1" destOrd="0" presId="urn:microsoft.com/office/officeart/2005/8/layout/orgChart1"/>
    <dgm:cxn modelId="{29B791DC-B38B-47B4-9990-21B112E5BC21}" type="presParOf" srcId="{B26A0925-4C5A-4307-AA87-87A89CBC5ADB}" destId="{8279E38E-C90B-47FD-BF6F-64AC23BA3531}" srcOrd="2" destOrd="0" presId="urn:microsoft.com/office/officeart/2005/8/layout/orgChart1"/>
    <dgm:cxn modelId="{591A5776-64F5-471E-A4D8-7928A714A07F}" type="presParOf" srcId="{B35D5D74-33D5-4B7D-94BE-4F326A13DA7A}" destId="{A3EC4215-DDBE-4164-985A-BFE304B76F60}" srcOrd="2" destOrd="0" presId="urn:microsoft.com/office/officeart/2005/8/layout/orgChart1"/>
    <dgm:cxn modelId="{CA6A789A-244F-4D1B-AB48-D2D451A072F4}" type="presParOf" srcId="{B35D5D74-33D5-4B7D-94BE-4F326A13DA7A}" destId="{C3638518-A633-45C0-83B9-003906A6FB9D}" srcOrd="3" destOrd="0" presId="urn:microsoft.com/office/officeart/2005/8/layout/orgChart1"/>
    <dgm:cxn modelId="{6F8475EB-E4A6-4B1D-AD8E-3960B7274ABC}" type="presParOf" srcId="{C3638518-A633-45C0-83B9-003906A6FB9D}" destId="{93F218A6-7308-4220-8449-EC12EC55EC4B}" srcOrd="0" destOrd="0" presId="urn:microsoft.com/office/officeart/2005/8/layout/orgChart1"/>
    <dgm:cxn modelId="{5712D592-63A3-43A7-BF3A-8939F03F8F12}" type="presParOf" srcId="{93F218A6-7308-4220-8449-EC12EC55EC4B}" destId="{226AD48A-4589-4EB3-A98C-31807F2BD4EC}" srcOrd="0" destOrd="0" presId="urn:microsoft.com/office/officeart/2005/8/layout/orgChart1"/>
    <dgm:cxn modelId="{CD9AECBD-5ACB-48CA-907B-B0D5BB05D239}" type="presParOf" srcId="{93F218A6-7308-4220-8449-EC12EC55EC4B}" destId="{1F4DD0EA-4E6B-46BA-832A-DFB9378D3EA5}" srcOrd="1" destOrd="0" presId="urn:microsoft.com/office/officeart/2005/8/layout/orgChart1"/>
    <dgm:cxn modelId="{A98032ED-A45F-4B38-B666-5F380B9311BD}" type="presParOf" srcId="{C3638518-A633-45C0-83B9-003906A6FB9D}" destId="{96142908-F370-44E0-9AED-E5C1F46278B4}" srcOrd="1" destOrd="0" presId="urn:microsoft.com/office/officeart/2005/8/layout/orgChart1"/>
    <dgm:cxn modelId="{7F7FA52A-B1D5-4AF4-AF34-175F87966B70}" type="presParOf" srcId="{C3638518-A633-45C0-83B9-003906A6FB9D}" destId="{79BD31DC-5111-465D-86ED-0972BC26374C}" srcOrd="2" destOrd="0" presId="urn:microsoft.com/office/officeart/2005/8/layout/orgChart1"/>
    <dgm:cxn modelId="{51522342-E545-4C99-AD74-FD90CC6E7171}" type="presParOf" srcId="{FECC9BD9-F3B4-42E0-B5E5-307F61F9EE8C}" destId="{61F114E9-997B-419F-A3B1-5BFA34BDA3C8}" srcOrd="2" destOrd="0" presId="urn:microsoft.com/office/officeart/2005/8/layout/orgChart1"/>
    <dgm:cxn modelId="{801D40C0-64DB-4F1A-9CDF-6CC21F54C491}" type="presParOf" srcId="{D3A01467-E859-43FC-9C0E-951F4A943B94}" destId="{9DA83E47-92DD-4E64-B231-E8AB3F2BD3A8}" srcOrd="4" destOrd="0" presId="urn:microsoft.com/office/officeart/2005/8/layout/orgChart1"/>
    <dgm:cxn modelId="{50FF7155-2C1C-4C4B-A00A-FEEF24CD9606}" type="presParOf" srcId="{D3A01467-E859-43FC-9C0E-951F4A943B94}" destId="{BBD3461B-BA64-41C3-A2A6-84433B7924D8}" srcOrd="5" destOrd="0" presId="urn:microsoft.com/office/officeart/2005/8/layout/orgChart1"/>
    <dgm:cxn modelId="{32CD0A7A-E9C8-4239-BF09-061442AC357C}" type="presParOf" srcId="{BBD3461B-BA64-41C3-A2A6-84433B7924D8}" destId="{A00C0475-007F-432E-8823-A6DC859423B7}" srcOrd="0" destOrd="0" presId="urn:microsoft.com/office/officeart/2005/8/layout/orgChart1"/>
    <dgm:cxn modelId="{322987DF-D422-48A0-AAA3-5372761F10AA}" type="presParOf" srcId="{A00C0475-007F-432E-8823-A6DC859423B7}" destId="{70979079-0A06-49B9-9B62-DDF6FCA207C4}" srcOrd="0" destOrd="0" presId="urn:microsoft.com/office/officeart/2005/8/layout/orgChart1"/>
    <dgm:cxn modelId="{7481AEDB-0AC5-42C9-904E-387F560EF387}" type="presParOf" srcId="{A00C0475-007F-432E-8823-A6DC859423B7}" destId="{14D1BD4B-0C5C-4C35-9C14-1DE0B82EDE28}" srcOrd="1" destOrd="0" presId="urn:microsoft.com/office/officeart/2005/8/layout/orgChart1"/>
    <dgm:cxn modelId="{1AC87C51-DE3F-4DFF-8F5D-589D95234461}" type="presParOf" srcId="{BBD3461B-BA64-41C3-A2A6-84433B7924D8}" destId="{B72A07E8-39F8-44E6-8E2E-6729A9A40D07}" srcOrd="1" destOrd="0" presId="urn:microsoft.com/office/officeart/2005/8/layout/orgChart1"/>
    <dgm:cxn modelId="{42A07CE6-FD58-4A01-90A2-805ABF08E561}" type="presParOf" srcId="{BBD3461B-BA64-41C3-A2A6-84433B7924D8}" destId="{0E025584-5BF2-46E6-B2CC-834D9F74562A}" srcOrd="2" destOrd="0" presId="urn:microsoft.com/office/officeart/2005/8/layout/orgChart1"/>
    <dgm:cxn modelId="{9CE86F27-8168-49E4-BDC4-D76E21D65A10}" type="presParOf" srcId="{D3A01467-E859-43FC-9C0E-951F4A943B94}" destId="{A8AD0380-F8C5-4147-9B3D-A0C7B0C5ED61}" srcOrd="6" destOrd="0" presId="urn:microsoft.com/office/officeart/2005/8/layout/orgChart1"/>
    <dgm:cxn modelId="{984EE2B2-3FA3-4FB4-9485-6329E97520C2}" type="presParOf" srcId="{D3A01467-E859-43FC-9C0E-951F4A943B94}" destId="{93666564-F190-46D9-A48E-14DC5A400A7B}" srcOrd="7" destOrd="0" presId="urn:microsoft.com/office/officeart/2005/8/layout/orgChart1"/>
    <dgm:cxn modelId="{5C2201D3-0048-4363-8E47-DDBF7F59E406}" type="presParOf" srcId="{93666564-F190-46D9-A48E-14DC5A400A7B}" destId="{B9FAE809-E107-4370-9C48-875991D946B3}" srcOrd="0" destOrd="0" presId="urn:microsoft.com/office/officeart/2005/8/layout/orgChart1"/>
    <dgm:cxn modelId="{55916E12-DBA8-4FCD-AA8D-CB8049C284AE}" type="presParOf" srcId="{B9FAE809-E107-4370-9C48-875991D946B3}" destId="{4E5D08A9-E7B5-47F9-89F3-90D51E364682}" srcOrd="0" destOrd="0" presId="urn:microsoft.com/office/officeart/2005/8/layout/orgChart1"/>
    <dgm:cxn modelId="{BA5D7020-4B91-4030-865A-24505A0D9C19}" type="presParOf" srcId="{B9FAE809-E107-4370-9C48-875991D946B3}" destId="{2F698062-BD29-4AE9-A5E6-6FD008B49256}" srcOrd="1" destOrd="0" presId="urn:microsoft.com/office/officeart/2005/8/layout/orgChart1"/>
    <dgm:cxn modelId="{A414809D-BB54-4D9B-A8F5-C9CAD147E0CF}" type="presParOf" srcId="{93666564-F190-46D9-A48E-14DC5A400A7B}" destId="{1CDEE98B-810F-4D9D-8B7F-4EEAA4C78AD5}" srcOrd="1" destOrd="0" presId="urn:microsoft.com/office/officeart/2005/8/layout/orgChart1"/>
    <dgm:cxn modelId="{B6CE337D-BA74-44A8-B861-78BC4696D044}" type="presParOf" srcId="{93666564-F190-46D9-A48E-14DC5A400A7B}" destId="{1F2A9312-0C77-4A3A-B622-6634C1AAD6D0}" srcOrd="2" destOrd="0" presId="urn:microsoft.com/office/officeart/2005/8/layout/orgChart1"/>
    <dgm:cxn modelId="{7E1A8E19-39F7-4F2E-AFAA-B7E96A3AE53F}" type="presParOf" srcId="{8F167A3A-665E-4BA8-A72C-C37D799AE3F7}" destId="{1019B59D-81D8-4A12-AD60-48015D0BBBE8}" srcOrd="2" destOrd="0" presId="urn:microsoft.com/office/officeart/2005/8/layout/orgChart1"/>
    <dgm:cxn modelId="{BBC05F53-7CC4-4DD9-9FA9-0C5A91FA056E}" type="presParOf" srcId="{1019B59D-81D8-4A12-AD60-48015D0BBBE8}" destId="{39D4BFF5-B505-4347-A403-725A5A492B91}" srcOrd="0" destOrd="0" presId="urn:microsoft.com/office/officeart/2005/8/layout/orgChart1"/>
    <dgm:cxn modelId="{25B71E5D-B139-485E-8E16-133FA61988F2}" type="presParOf" srcId="{1019B59D-81D8-4A12-AD60-48015D0BBBE8}" destId="{D9235C82-565B-462F-8230-06DECCBC1900}" srcOrd="1" destOrd="0" presId="urn:microsoft.com/office/officeart/2005/8/layout/orgChart1"/>
    <dgm:cxn modelId="{EACE2B26-3761-426C-B1A6-29BA46A701A8}" type="presParOf" srcId="{D9235C82-565B-462F-8230-06DECCBC1900}" destId="{9C02784A-9990-40C5-895A-B2FE0241E9D9}" srcOrd="0" destOrd="0" presId="urn:microsoft.com/office/officeart/2005/8/layout/orgChart1"/>
    <dgm:cxn modelId="{76D9AACE-2A94-4DBE-BCDC-306689C4B3D8}" type="presParOf" srcId="{9C02784A-9990-40C5-895A-B2FE0241E9D9}" destId="{CCC2C777-4EF6-4CAF-9CB2-681CC1DD6E60}" srcOrd="0" destOrd="0" presId="urn:microsoft.com/office/officeart/2005/8/layout/orgChart1"/>
    <dgm:cxn modelId="{5C9C9FC6-D705-4881-9287-CA8741806B8D}" type="presParOf" srcId="{9C02784A-9990-40C5-895A-B2FE0241E9D9}" destId="{BF3BC8C0-1BD0-450B-95FC-F52E786CF550}" srcOrd="1" destOrd="0" presId="urn:microsoft.com/office/officeart/2005/8/layout/orgChart1"/>
    <dgm:cxn modelId="{0BED21F0-58C4-494F-A362-49701F430905}" type="presParOf" srcId="{D9235C82-565B-462F-8230-06DECCBC1900}" destId="{3705F1FC-1316-4E71-ABBD-14BA94B48FF0}" srcOrd="1" destOrd="0" presId="urn:microsoft.com/office/officeart/2005/8/layout/orgChart1"/>
    <dgm:cxn modelId="{423776F8-909A-4EFC-B4CF-4C7AC1571BB3}" type="presParOf" srcId="{D9235C82-565B-462F-8230-06DECCBC1900}" destId="{70A1B3A8-0A21-42BD-B848-6E8533126C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logo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8FC5-CBCC-4E4F-A914-0CCFF09AEEAF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D608-AC6F-4F47-9F05-5246BFD81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8774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logo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FEDD-FF54-4612-8DB8-366C22B0D313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B2D2E-DDA8-45A7-922A-11B6428045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6493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55700" y="1066800"/>
            <a:ext cx="9283700" cy="237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9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4216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673B-B782-43B6-B9B7-1823A0C03765}" type="datetime1">
              <a:rPr lang="nb-NO" smtClean="0"/>
              <a:t>26.10.2017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BBD6-4C8A-4051-BE38-ECBAE954B6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47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025D-1F39-4D21-8681-4DA9F52436BB}" type="datetime1">
              <a:rPr lang="nb-NO" smtClean="0"/>
              <a:t>26.10.2017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BBD6-4C8A-4051-BE38-ECBAE954B6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5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.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2663825"/>
            <a:ext cx="10363200" cy="1184275"/>
          </a:xfrm>
          <a:prstGeom prst="rect">
            <a:avLst/>
          </a:prstGeom>
        </p:spPr>
        <p:txBody>
          <a:bodyPr/>
          <a:lstStyle/>
          <a:p>
            <a:r>
              <a:rPr lang="nb-NO" dirty="0">
                <a:solidFill>
                  <a:srgbClr val="3682A2"/>
                </a:solidFill>
              </a:rPr>
              <a:t>Tittel på presentasjonen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000500"/>
            <a:ext cx="8534400" cy="1231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nb-NO" dirty="0">
                <a:solidFill>
                  <a:srgbClr val="3682A2"/>
                </a:solidFill>
              </a:rPr>
              <a:t>Skal du ha en undertittel?</a:t>
            </a:r>
          </a:p>
        </p:txBody>
      </p:sp>
    </p:spTree>
    <p:extLst>
      <p:ext uri="{BB962C8B-B14F-4D97-AF65-F5344CB8AC3E}">
        <p14:creationId xmlns:p14="http://schemas.microsoft.com/office/powerpoint/2010/main" val="287919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side uten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09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.lysbilde.KUN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0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_adresse_og_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744686"/>
            <a:ext cx="8534400" cy="696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3682A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HER KAN DU EVT. SKRIVE NAVNET DITT OG TITTEL</a:t>
            </a:r>
          </a:p>
        </p:txBody>
      </p:sp>
    </p:spTree>
    <p:extLst>
      <p:ext uri="{BB962C8B-B14F-4D97-AF65-F5344CB8AC3E}">
        <p14:creationId xmlns:p14="http://schemas.microsoft.com/office/powerpoint/2010/main" val="67555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_adresse_og_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91544"/>
            <a:ext cx="8534400" cy="78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3682A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HER KAN DU EVT. SKRIVE NAVNET DITT OG TITTEL</a:t>
            </a:r>
          </a:p>
        </p:txBody>
      </p:sp>
    </p:spTree>
    <p:extLst>
      <p:ext uri="{BB962C8B-B14F-4D97-AF65-F5344CB8AC3E}">
        <p14:creationId xmlns:p14="http://schemas.microsoft.com/office/powerpoint/2010/main" val="3932581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 kun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_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4433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7938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7631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7318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0937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6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6752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hyperlink" Target="http://www.aski.no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hyperlink" Target="http://www.aski.no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00788"/>
            <a:ext cx="490760" cy="295276"/>
          </a:xfrm>
          <a:prstGeom prst="rect">
            <a:avLst/>
          </a:prstGeom>
        </p:spPr>
      </p:pic>
      <p:cxnSp>
        <p:nvCxnSpPr>
          <p:cNvPr id="18" name="Rett linje 17"/>
          <p:cNvCxnSpPr/>
          <p:nvPr/>
        </p:nvCxnSpPr>
        <p:spPr>
          <a:xfrm>
            <a:off x="823912" y="6200772"/>
            <a:ext cx="10520363" cy="0"/>
          </a:xfrm>
          <a:prstGeom prst="line">
            <a:avLst/>
          </a:prstGeom>
          <a:ln w="1905">
            <a:solidFill>
              <a:srgbClr val="368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94" r:id="rId11"/>
    <p:sldLayoutId id="214748369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 userDrawn="1"/>
        </p:nvSpPr>
        <p:spPr>
          <a:xfrm>
            <a:off x="304800" y="2924889"/>
            <a:ext cx="11582400" cy="1023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srgbClr val="3682A2"/>
              </a:solidFill>
            </a:endParaRPr>
          </a:p>
        </p:txBody>
      </p:sp>
      <p:sp>
        <p:nvSpPr>
          <p:cNvPr id="8" name="Undertittel 2"/>
          <p:cNvSpPr txBox="1">
            <a:spLocks/>
          </p:cNvSpPr>
          <p:nvPr userDrawn="1"/>
        </p:nvSpPr>
        <p:spPr>
          <a:xfrm>
            <a:off x="304800" y="4015131"/>
            <a:ext cx="11480800" cy="1058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dirty="0">
              <a:solidFill>
                <a:srgbClr val="3682A2"/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2070432" y="3933228"/>
            <a:ext cx="810895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188689" y="6345380"/>
            <a:ext cx="1087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nb-NO" sz="1200" b="1" dirty="0">
                <a:solidFill>
                  <a:srgbClr val="A6A6A6"/>
                </a:solidFill>
              </a:rPr>
              <a:t>Våre verdier           </a:t>
            </a:r>
            <a:r>
              <a:rPr lang="nb-NO" sz="1200" b="1" dirty="0">
                <a:solidFill>
                  <a:srgbClr val="FF9900"/>
                </a:solidFill>
              </a:rPr>
              <a:t>Mennesket i fokus           Entusiasme og arbeidsglede           Fellesskap           Vilje til endring</a:t>
            </a:r>
            <a:endParaRPr lang="nb-NO" sz="1200" dirty="0">
              <a:solidFill>
                <a:srgbClr val="FF9900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4173582" y="436561"/>
            <a:ext cx="3931920" cy="1600200"/>
            <a:chOff x="0" y="0"/>
            <a:chExt cx="3931920" cy="1600200"/>
          </a:xfrm>
        </p:grpSpPr>
        <p:pic>
          <p:nvPicPr>
            <p:cNvPr id="12" name="Bilde 11" descr="C:\Users\as_rb\AppData\Local\Microsoft\Windows\Temporary Internet Files\Content.Outlook\OPNVTLS5\ASKI logo rett (2)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84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kstboks 2"/>
            <p:cNvSpPr txBox="1">
              <a:spLocks noChangeArrowheads="1"/>
            </p:cNvSpPr>
            <p:nvPr/>
          </p:nvSpPr>
          <p:spPr bwMode="auto">
            <a:xfrm>
              <a:off x="2171700" y="914400"/>
              <a:ext cx="1760220" cy="327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anbefalt </a:t>
              </a:r>
              <a:r>
                <a:rPr lang="nb-NO" sz="1200" b="1" kern="1200">
                  <a:solidFill>
                    <a:srgbClr val="FF99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og</a:t>
              </a: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foretrukket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kstSylinder 13"/>
          <p:cNvSpPr txBox="1"/>
          <p:nvPr userDrawn="1"/>
        </p:nvSpPr>
        <p:spPr>
          <a:xfrm>
            <a:off x="304800" y="551543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4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 userDrawn="1"/>
        </p:nvSpPr>
        <p:spPr>
          <a:xfrm>
            <a:off x="304800" y="2924889"/>
            <a:ext cx="11582400" cy="1023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srgbClr val="3682A2"/>
              </a:solidFill>
            </a:endParaRPr>
          </a:p>
        </p:txBody>
      </p:sp>
      <p:sp>
        <p:nvSpPr>
          <p:cNvPr id="8" name="Undertittel 2"/>
          <p:cNvSpPr txBox="1">
            <a:spLocks/>
          </p:cNvSpPr>
          <p:nvPr userDrawn="1"/>
        </p:nvSpPr>
        <p:spPr>
          <a:xfrm>
            <a:off x="304800" y="4015131"/>
            <a:ext cx="11480800" cy="1058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dirty="0">
              <a:solidFill>
                <a:srgbClr val="3682A2"/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2070432" y="5573310"/>
            <a:ext cx="810895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 userDrawn="1"/>
        </p:nvSpPr>
        <p:spPr>
          <a:xfrm>
            <a:off x="304800" y="551543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843314" y="4270055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nb-NO" sz="18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Besøksadr</a:t>
            </a:r>
            <a: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.: </a:t>
            </a:r>
            <a:r>
              <a:rPr lang="nb-NO" sz="18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Fotvegen</a:t>
            </a:r>
            <a: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 13, Bygnes, 4250 Kopervik | </a:t>
            </a:r>
            <a:r>
              <a:rPr lang="nb-NO" sz="18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Postadr</a:t>
            </a:r>
            <a: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.: Postboks 1033, 4294 Kopervik</a:t>
            </a:r>
            <a:b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Tlf. sentralbord:</a:t>
            </a:r>
            <a:r>
              <a:rPr lang="nb-NO" sz="1800" i="1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 52 85 66 77</a:t>
            </a:r>
            <a:br>
              <a:rPr lang="nb-NO" sz="1800" i="1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800" i="1" u="sng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www.aski.no</a:t>
            </a:r>
            <a:endParaRPr lang="nb-NO" sz="1800" kern="1200" dirty="0">
              <a:solidFill>
                <a:srgbClr val="3682A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4173582" y="436561"/>
            <a:ext cx="3931920" cy="1600200"/>
            <a:chOff x="0" y="0"/>
            <a:chExt cx="3931920" cy="1600200"/>
          </a:xfrm>
        </p:grpSpPr>
        <p:pic>
          <p:nvPicPr>
            <p:cNvPr id="16" name="Bilde 15" descr="C:\Users\as_rb\AppData\Local\Microsoft\Windows\Temporary Internet Files\Content.Outlook\OPNVTLS5\ASKI logo rett (2)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84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kstboks 2"/>
            <p:cNvSpPr txBox="1">
              <a:spLocks noChangeArrowheads="1"/>
            </p:cNvSpPr>
            <p:nvPr/>
          </p:nvSpPr>
          <p:spPr bwMode="auto">
            <a:xfrm>
              <a:off x="2171700" y="914400"/>
              <a:ext cx="1760220" cy="327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anbefalt </a:t>
              </a:r>
              <a:r>
                <a:rPr lang="nb-NO" sz="1200" b="1" kern="1200">
                  <a:solidFill>
                    <a:srgbClr val="FF99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og</a:t>
              </a: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foretrukket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1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 userDrawn="1"/>
        </p:nvSpPr>
        <p:spPr>
          <a:xfrm>
            <a:off x="304800" y="2924889"/>
            <a:ext cx="11582400" cy="1023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srgbClr val="3682A2"/>
              </a:solidFill>
            </a:endParaRPr>
          </a:p>
        </p:txBody>
      </p:sp>
      <p:sp>
        <p:nvSpPr>
          <p:cNvPr id="8" name="Undertittel 2"/>
          <p:cNvSpPr txBox="1">
            <a:spLocks/>
          </p:cNvSpPr>
          <p:nvPr userDrawn="1"/>
        </p:nvSpPr>
        <p:spPr>
          <a:xfrm>
            <a:off x="304800" y="4015131"/>
            <a:ext cx="11480800" cy="1058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dirty="0">
              <a:solidFill>
                <a:srgbClr val="3682A2"/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2070432" y="3933228"/>
            <a:ext cx="810895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188688" y="6155370"/>
            <a:ext cx="1169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Besøksadr</a:t>
            </a:r>
            <a:r>
              <a:rPr lang="nb-NO" sz="16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.: </a:t>
            </a:r>
            <a:r>
              <a:rPr lang="nb-NO" sz="16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Fotvegen</a:t>
            </a:r>
            <a:r>
              <a:rPr lang="nb-NO" sz="16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 13, Bygnes, 4250 Kopervik | </a:t>
            </a:r>
            <a:r>
              <a:rPr lang="nb-NO" sz="1600" kern="1200" dirty="0" err="1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Postadr</a:t>
            </a:r>
            <a:r>
              <a:rPr lang="nb-NO" sz="1600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.: Postboks 1033, 4294 Kopervik |Tlf. sentralbord:</a:t>
            </a:r>
            <a:r>
              <a:rPr lang="nb-NO" sz="1600" i="1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  <a:t> 52 85 66 77</a:t>
            </a:r>
            <a:br>
              <a:rPr lang="nb-NO" sz="1600" i="1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600" i="1" u="sng" kern="1200" dirty="0">
                <a:solidFill>
                  <a:srgbClr val="3682A2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www.aski.no</a:t>
            </a:r>
            <a:endParaRPr lang="nb-NO" sz="1600" kern="1200" dirty="0">
              <a:solidFill>
                <a:srgbClr val="3682A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4173582" y="436561"/>
            <a:ext cx="3931920" cy="1600200"/>
            <a:chOff x="0" y="0"/>
            <a:chExt cx="3931920" cy="1600200"/>
          </a:xfrm>
        </p:grpSpPr>
        <p:pic>
          <p:nvPicPr>
            <p:cNvPr id="12" name="Bilde 11" descr="C:\Users\as_rb\AppData\Local\Microsoft\Windows\Temporary Internet Files\Content.Outlook\OPNVTLS5\ASKI logo rett (2)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384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kstboks 2"/>
            <p:cNvSpPr txBox="1">
              <a:spLocks noChangeArrowheads="1"/>
            </p:cNvSpPr>
            <p:nvPr/>
          </p:nvSpPr>
          <p:spPr bwMode="auto">
            <a:xfrm>
              <a:off x="2171700" y="914400"/>
              <a:ext cx="1760220" cy="327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anbefalt </a:t>
              </a:r>
              <a:r>
                <a:rPr lang="nb-NO" sz="1200" b="1" kern="1200">
                  <a:solidFill>
                    <a:srgbClr val="FF99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og</a:t>
              </a:r>
              <a:r>
                <a:rPr lang="nb-NO" sz="1200" b="1" kern="1200">
                  <a:solidFill>
                    <a:srgbClr val="A6A6A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foretrukket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b-NO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kstSylinder 13"/>
          <p:cNvSpPr txBox="1"/>
          <p:nvPr userDrawn="1"/>
        </p:nvSpPr>
        <p:spPr>
          <a:xfrm>
            <a:off x="304800" y="551543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94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k.no/rogaland/droppet-ut-_-na-er-han-i-jobb-1.12717548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>
              <a:solidFill>
                <a:srgbClr val="3682A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rgbClr val="3682A2"/>
                </a:solidFill>
              </a:rPr>
              <a:t>Kontrollutvalget 25. oktober 2017</a:t>
            </a:r>
          </a:p>
        </p:txBody>
      </p:sp>
    </p:spTree>
    <p:extLst>
      <p:ext uri="{BB962C8B-B14F-4D97-AF65-F5344CB8AC3E}">
        <p14:creationId xmlns:p14="http://schemas.microsoft.com/office/powerpoint/2010/main" val="39761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814CD698-EC1F-4832-813F-F1EAA16D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6FF1C4F6-E4BF-4371-B9E2-C96E79AB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S:\FELLES\Bilder\Illustrasjonsbilder Grethe Nygård sept 14\Inngangsparti produksjonsavdelingen.jpg">
            <a:extLst>
              <a:ext uri="{FF2B5EF4-FFF2-40B4-BE49-F238E27FC236}">
                <a16:creationId xmlns:a16="http://schemas.microsoft.com/office/drawing/2014/main" xmlns="" id="{AA932DA8-D29D-4963-966C-73770480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7" y="-94448"/>
            <a:ext cx="10799763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1A0CFC0-423B-47B1-86D0-EB1920CFA439}"/>
              </a:ext>
            </a:extLst>
          </p:cNvPr>
          <p:cNvSpPr/>
          <p:nvPr/>
        </p:nvSpPr>
        <p:spPr>
          <a:xfrm>
            <a:off x="1423386" y="4424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Vi tilbyr tjenester til mennesker som er utenfor arbeidslivet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NAV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Karmøy kommune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Hvem er vi til for?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pPr lvl="2"/>
            <a:r>
              <a:rPr lang="nb-NO" dirty="0">
                <a:solidFill>
                  <a:schemeClr val="bg1"/>
                </a:solidFill>
              </a:rPr>
              <a:t>Deg og meg…..</a:t>
            </a:r>
          </a:p>
        </p:txBody>
      </p:sp>
    </p:spTree>
    <p:extLst>
      <p:ext uri="{BB962C8B-B14F-4D97-AF65-F5344CB8AC3E}">
        <p14:creationId xmlns:p14="http://schemas.microsoft.com/office/powerpoint/2010/main" val="87659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b="1" dirty="0">
                <a:latin typeface="Arial" pitchFamily="34" charset="0"/>
                <a:cs typeface="Arial" pitchFamily="34" charset="0"/>
              </a:rPr>
              <a:t>1989</a:t>
            </a: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Arial" pitchFamily="34" charset="0"/>
                <a:cs typeface="Arial" pitchFamily="34" charset="0"/>
              </a:rPr>
              <a:t>Monteringsavdeling med oppdrag fra Lærdal Medical etablert. Oppdraget gikk på montering og pakking av engangsutstyr for opplæring i gjenoppliving. Etter hvert overførte Lærdal produksjonen til utlandet, og etter diverse forsøk med annen </a:t>
            </a:r>
          </a:p>
          <a:p>
            <a:pPr marL="0" indent="0">
              <a:buNone/>
            </a:pPr>
            <a:r>
              <a:rPr lang="nb-NO" sz="1600" dirty="0">
                <a:latin typeface="Arial" pitchFamily="34" charset="0"/>
                <a:cs typeface="Arial" pitchFamily="34" charset="0"/>
              </a:rPr>
              <a:t>produksjon ble avdelingen lagt ned i 1999.</a:t>
            </a:r>
          </a:p>
          <a:p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b="1" dirty="0">
                <a:latin typeface="Arial" pitchFamily="34" charset="0"/>
                <a:cs typeface="Arial" pitchFamily="34" charset="0"/>
              </a:rPr>
              <a:t>1997</a:t>
            </a: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Arial" pitchFamily="34" charset="0"/>
                <a:cs typeface="Arial" pitchFamily="34" charset="0"/>
              </a:rPr>
              <a:t>Kjøkkenfornyeren ble først etablert i leide lokaler. Forretningsideen var fornying av kjøkken, bad og garderober, men også salg av nytt fra fabrikk var en viktig del av avdelingens virksomhet. I 2006 flyttet avdelingen inn i nyoppussede, tilpassede lokaler der mekanisk verksted tidligere hadde vært.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839788" y="1544714"/>
            <a:ext cx="3932237" cy="4324273"/>
          </a:xfrm>
        </p:spPr>
        <p:txBody>
          <a:bodyPr/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1973</a:t>
            </a:r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AS Karmøy Industri ble etablert på Bygnes Industriområde i 1973 som en vernet industribedrift. </a:t>
            </a:r>
            <a:r>
              <a:rPr lang="nb-NO" dirty="0" err="1">
                <a:latin typeface="Arial" pitchFamily="34" charset="0"/>
                <a:cs typeface="Arial" pitchFamily="34" charset="0"/>
              </a:rPr>
              <a:t>Hovedsaklig</a:t>
            </a:r>
            <a:r>
              <a:rPr lang="nb-NO" dirty="0">
                <a:latin typeface="Arial" pitchFamily="34" charset="0"/>
                <a:cs typeface="Arial" pitchFamily="34" charset="0"/>
              </a:rPr>
              <a:t> basert på mekanisk delproduksjon og bearbeiding.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nb-NO" b="1" dirty="0">
                <a:latin typeface="Arial" pitchFamily="34" charset="0"/>
                <a:cs typeface="Arial" pitchFamily="34" charset="0"/>
              </a:rPr>
              <a:t>1978</a:t>
            </a:r>
            <a:endParaRPr lang="nb-NO" dirty="0">
              <a:latin typeface="Arial" pitchFamily="34" charset="0"/>
              <a:ea typeface="Times"/>
              <a:cs typeface="Arial" pitchFamily="34" charset="0"/>
            </a:endParaRPr>
          </a:p>
          <a:p>
            <a:pPr eaLnBrk="0" hangingPunct="0"/>
            <a:r>
              <a:rPr lang="nb-NO" dirty="0">
                <a:latin typeface="Arial" pitchFamily="34" charset="0"/>
                <a:cs typeface="Arial" pitchFamily="34" charset="0"/>
              </a:rPr>
              <a:t>Kopisenteret ble etablert. Etter hvert ble det investert i moderne utstyr og avdelingen har vært en viktig del av bedriftens virksomhet. </a:t>
            </a:r>
            <a:r>
              <a:rPr lang="nb-NO" dirty="0" err="1">
                <a:latin typeface="Arial" pitchFamily="34" charset="0"/>
                <a:cs typeface="Arial" pitchFamily="34" charset="0"/>
              </a:rPr>
              <a:t>Hovedproduksjon</a:t>
            </a:r>
            <a:r>
              <a:rPr lang="nb-NO" dirty="0">
                <a:latin typeface="Arial" pitchFamily="34" charset="0"/>
                <a:cs typeface="Arial" pitchFamily="34" charset="0"/>
              </a:rPr>
              <a:t> har vært kopiering av sakskart for kommunen. I de senere år har også tekstiltrykk vært en viktig del av produksjonen</a:t>
            </a:r>
          </a:p>
          <a:p>
            <a:pPr eaLnBrk="0" hangingPunct="0"/>
            <a:endParaRPr lang="nb-NO" dirty="0">
              <a:latin typeface="Arial" pitchFamily="34" charset="0"/>
              <a:cs typeface="Arial" pitchFamily="34" charset="0"/>
            </a:endParaRPr>
          </a:p>
          <a:p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39788" y="542494"/>
            <a:ext cx="9675812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839788" y="542494"/>
            <a:ext cx="4078441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344070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b="1" dirty="0">
                <a:latin typeface="Arial" pitchFamily="34" charset="0"/>
                <a:cs typeface="Arial" pitchFamily="34" charset="0"/>
              </a:rPr>
              <a:t>2005</a:t>
            </a: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Arial" pitchFamily="34" charset="0"/>
                <a:cs typeface="Arial" pitchFamily="34" charset="0"/>
              </a:rPr>
              <a:t>Styret vedtok å legge ned mekanisk verksted med begrunnelse i at arbeidsplassene var lite tilpasset behovet hos NAV og at behovet for investeringer var omfattende dersom en skulle fortsette denne virksomheten.</a:t>
            </a:r>
          </a:p>
          <a:p>
            <a:endParaRPr lang="nb-NO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b="1" dirty="0">
                <a:latin typeface="Arial" pitchFamily="34" charset="0"/>
                <a:cs typeface="Arial" pitchFamily="34" charset="0"/>
              </a:rPr>
              <a:t>2006</a:t>
            </a: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Arial" pitchFamily="34" charset="0"/>
                <a:cs typeface="Arial" pitchFamily="34" charset="0"/>
              </a:rPr>
              <a:t>Bedriften overtok den foreldredrevne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Eidsbakkane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barnehage. Dette var en stor satsing både sett fra et økonomisk perspektiv og for å gi et serviceorientert og variert attføringstilbud til deltakerne. Ettersom det viste seg å bli vellykket startet snart planlegging av en utvidelse av barnehagen.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839788" y="1562470"/>
            <a:ext cx="3932237" cy="4306518"/>
          </a:xfrm>
        </p:spPr>
        <p:txBody>
          <a:bodyPr/>
          <a:lstStyle/>
          <a:p>
            <a:pPr eaLnBrk="0" hangingPunct="0"/>
            <a:endParaRPr lang="nb-NO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b-N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nb-NO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b-NO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 ble opprettet egen kurs og kompetanseavdeling ved bedriften. NAV var, og er, hovedkunde og har kjøpt både individuell databasert opplæring og AMO-kurs.</a:t>
            </a:r>
          </a:p>
          <a:p>
            <a:endParaRPr lang="nb-NO" b="1" dirty="0">
              <a:latin typeface="Arial" pitchFamily="34" charset="0"/>
              <a:cs typeface="Arial" pitchFamily="34" charset="0"/>
            </a:endParaRPr>
          </a:p>
          <a:p>
            <a:r>
              <a:rPr lang="nb-NO" b="1" dirty="0">
                <a:latin typeface="Arial" pitchFamily="34" charset="0"/>
                <a:cs typeface="Arial" pitchFamily="34" charset="0"/>
              </a:rPr>
              <a:t>2000</a:t>
            </a:r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Bedriften kjøpte opp en liten databedrift, </a:t>
            </a:r>
            <a:r>
              <a:rPr lang="nb-NO" dirty="0" err="1">
                <a:latin typeface="Arial" pitchFamily="34" charset="0"/>
                <a:cs typeface="Arial" pitchFamily="34" charset="0"/>
              </a:rPr>
              <a:t>eRBecco</a:t>
            </a:r>
            <a:r>
              <a:rPr lang="nb-NO" dirty="0">
                <a:latin typeface="Arial" pitchFamily="34" charset="0"/>
                <a:cs typeface="Arial" pitchFamily="34" charset="0"/>
              </a:rPr>
              <a:t>, med hensikt å satse på salg og service innen data. Etter hvert viste det seg at avdelingen fikk problem med å følge markeds- og teknologiutviklingen i bransjen og styret vedtok å legge ned avdelingen i 2006</a:t>
            </a:r>
          </a:p>
          <a:p>
            <a:endParaRPr lang="nb-NO" b="1" dirty="0">
              <a:latin typeface="Arial" pitchFamily="34" charset="0"/>
              <a:cs typeface="Arial" pitchFamily="34" charset="0"/>
            </a:endParaRPr>
          </a:p>
          <a:p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39788" y="542494"/>
            <a:ext cx="9675812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839788" y="542494"/>
            <a:ext cx="4078441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87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183188" y="230819"/>
            <a:ext cx="6172200" cy="5630231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2012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Høsten 2012 ble det igangsatt et lengre planlagt ombyggingsprosjekt på Bygnes. Produksjonsavdelingene ble samlet i 1. etasje, mens administrasjon og fagavdeling (arbeid og inkludering) ble samlet i 2. etasje.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 Rammeavtaler sies opp og NAV starter med anbudskonkurranser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Aski</a:t>
            </a: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vinner kontrakter for følgende leveranser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Oppfølging -190 plasser (i samarbeid med Haugaland 	Industri)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AMO-kurs, leveranser til nord-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rogaland</a:t>
            </a: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Yrkesrettet norskopplæring (2 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mnd</a:t>
            </a: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teori/3 		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mnd</a:t>
            </a: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praksis)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Datakurs (5 uker)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Salg, service og kundebehandling (8 uker 		teori/8 uker praksis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Jobbklubb (3 t/u/ 6 uker)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APS/AFT	godkjent pr 1.10.17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Utvidelse av Europris Karmøy – forventet omsetning i 2017 35 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mill</a:t>
            </a: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839788" y="1544714"/>
            <a:ext cx="3932237" cy="4324273"/>
          </a:xfrm>
        </p:spPr>
        <p:txBody>
          <a:bodyPr/>
          <a:lstStyle/>
          <a:p>
            <a:pPr eaLnBrk="0" hangingPunct="0"/>
            <a:endParaRPr lang="nb-NO" dirty="0">
              <a:latin typeface="Arial" pitchFamily="34" charset="0"/>
              <a:cs typeface="Arial" pitchFamily="34" charset="0"/>
            </a:endParaRPr>
          </a:p>
          <a:p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839788" y="542494"/>
            <a:ext cx="9675812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839788" y="542494"/>
            <a:ext cx="4078441" cy="114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79503" y="1209400"/>
            <a:ext cx="39387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Nytt barnehagebygg ble ferdig og består nå av to bygninger, 10 ”avdelinger”, og er Karmøys største barnehage. Barnehagen er tilpasset attføring med tanke på varierte praksisplasser, som i tillegg til ordinært barnehagearbeid omfatter vedlikeholdsarbeid, kjøkkenarbeid, gartneroppgaver og lignende.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På slutten av 2010 ble resultatet av lang tids arbeid overtakelse av Europris på Bygnes. Vi har dermed oppnådd målet om også å kunne gi praksis innen salg- og service-yrket i vår bedrift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Sommeren  2011 ble 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Aski</a:t>
            </a: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sertifisert i kvalitetssikringssystemet EQUASS. </a:t>
            </a:r>
            <a:r>
              <a:rPr lang="nb-NO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Resertifisert</a:t>
            </a:r>
            <a:r>
              <a:rPr lang="nb-N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senest juni 2017.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7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839788" y="541538"/>
            <a:ext cx="8037882" cy="5327450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Arbeid og inkludering: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Kunde: NAV Rogaland: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Oppfølging- 190 tiltaksplasser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APS/AFT – 25 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AMO-kurs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Yrkesrettet norskopplæring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Salg/service og kundebehandling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Datakurs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Jobbklubb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Kunde: Karmøy kommune/NAV lokalt: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Aktivitetstiltak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Norsk i praksis – introduksjonsprogrammet for flyktninger</a:t>
            </a:r>
          </a:p>
        </p:txBody>
      </p:sp>
      <p:sp>
        <p:nvSpPr>
          <p:cNvPr id="4" name="Rektangel 3"/>
          <p:cNvSpPr/>
          <p:nvPr/>
        </p:nvSpPr>
        <p:spPr>
          <a:xfrm>
            <a:off x="8167835" y="1885388"/>
            <a:ext cx="2714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550 mennesker mottok tjenester fra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Aski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i 2016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idx="1"/>
          </p:nvPr>
        </p:nvSpPr>
        <p:spPr>
          <a:xfrm>
            <a:off x="7695204" y="987425"/>
            <a:ext cx="3660183" cy="4873625"/>
          </a:xfrm>
        </p:spPr>
      </p:sp>
      <p:pic>
        <p:nvPicPr>
          <p:cNvPr id="7" name="Bilde 6" descr="http://www.nhoservice.no/getfile.php/Bilder/Logo/Ringer%20i%20vannet%20stor.png%20%28500x287%2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205" y="3045127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70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-459432"/>
            <a:ext cx="9793088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085123" y="1886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Kursavdeling</a:t>
            </a:r>
          </a:p>
        </p:txBody>
      </p:sp>
    </p:spTree>
    <p:extLst>
      <p:ext uri="{BB962C8B-B14F-4D97-AF65-F5344CB8AC3E}">
        <p14:creationId xmlns:p14="http://schemas.microsoft.com/office/powerpoint/2010/main" val="306850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 descr="S:\FELLES\Bilder\Illustrasjonsbilder Grethe Nygård sept 14\europris.fremtre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-169864"/>
            <a:ext cx="10799763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775520" y="26369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Europris Karmøy</a:t>
            </a:r>
          </a:p>
        </p:txBody>
      </p:sp>
      <p:pic>
        <p:nvPicPr>
          <p:cNvPr id="5" name="Bil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67" y="3390973"/>
            <a:ext cx="2520280" cy="93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02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1975-774F-4B81-817B-84E55E69169D}" type="datetime1">
              <a:rPr lang="nb-NO" smtClean="0"/>
              <a:t>26.10.2017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99392"/>
            <a:ext cx="4824536" cy="7236805"/>
          </a:xfrm>
          <a:prstGeom prst="rect">
            <a:avLst/>
          </a:prstGeom>
        </p:spPr>
      </p:pic>
      <p:pic>
        <p:nvPicPr>
          <p:cNvPr id="4" name="Plassholder for innhold 6" descr="C:\Users\rb\Documents\Illustrasjonsbilder Grethe Nygård sept 14\bh889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-88634"/>
            <a:ext cx="4968552" cy="325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140968"/>
            <a:ext cx="5575958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0"/>
            <a:ext cx="29523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83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1975-774F-4B81-817B-84E55E69169D}" type="datetime1">
              <a:rPr lang="nb-NO" smtClean="0"/>
              <a:t>26.10.2017</a:t>
            </a:fld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6888088" y="3548698"/>
            <a:ext cx="4115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b="1" dirty="0"/>
              <a:t>Kopi og profilering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60648"/>
            <a:ext cx="3491880" cy="2327920"/>
          </a:xfrm>
          <a:prstGeom prst="rect">
            <a:avLst/>
          </a:prstGeom>
        </p:spPr>
      </p:pic>
      <p:pic>
        <p:nvPicPr>
          <p:cNvPr id="2050" name="Picture 2" descr="Aski Kopi &amp; Profilering sitt bil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-315416"/>
            <a:ext cx="51435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8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S:\FELLES\Bilder\Illustrasjonsbilder Grethe Nygård sept 14\Li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-169863"/>
            <a:ext cx="10799763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600056" y="40670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Aski barnehage</a:t>
            </a:r>
          </a:p>
        </p:txBody>
      </p:sp>
    </p:spTree>
    <p:extLst>
      <p:ext uri="{BB962C8B-B14F-4D97-AF65-F5344CB8AC3E}">
        <p14:creationId xmlns:p14="http://schemas.microsoft.com/office/powerpoint/2010/main" val="66307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FELLES\Bilder\Illustrasjonsbilder Grethe Nygård sept 14\Lucas, Preeti og Tautvydas.jpg">
            <a:extLst>
              <a:ext uri="{FF2B5EF4-FFF2-40B4-BE49-F238E27FC236}">
                <a16:creationId xmlns:a16="http://schemas.microsoft.com/office/drawing/2014/main" xmlns="" id="{8B4F3470-FF39-4878-9C0A-385806DE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-169863"/>
            <a:ext cx="10799763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6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5C02BF2D-6599-41DC-8634-49787B222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19651"/>
              </p:ext>
            </p:extLst>
          </p:nvPr>
        </p:nvGraphicFramePr>
        <p:xfrm>
          <a:off x="3353834" y="2158614"/>
          <a:ext cx="6038741" cy="255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2307">
                  <a:extLst>
                    <a:ext uri="{9D8B030D-6E8A-4147-A177-3AD203B41FA5}">
                      <a16:colId xmlns:a16="http://schemas.microsoft.com/office/drawing/2014/main" xmlns="" val="298244923"/>
                    </a:ext>
                  </a:extLst>
                </a:gridCol>
                <a:gridCol w="1388217">
                  <a:extLst>
                    <a:ext uri="{9D8B030D-6E8A-4147-A177-3AD203B41FA5}">
                      <a16:colId xmlns:a16="http://schemas.microsoft.com/office/drawing/2014/main" xmlns="" val="2049013997"/>
                    </a:ext>
                  </a:extLst>
                </a:gridCol>
                <a:gridCol w="1388217">
                  <a:extLst>
                    <a:ext uri="{9D8B030D-6E8A-4147-A177-3AD203B41FA5}">
                      <a16:colId xmlns:a16="http://schemas.microsoft.com/office/drawing/2014/main" xmlns="" val="1851955854"/>
                    </a:ext>
                  </a:extLst>
                </a:gridCol>
              </a:tblGrid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 err="1">
                          <a:effectLst/>
                        </a:rPr>
                        <a:t>Aski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Ant ansatte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årsverk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1441683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Adm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3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2,53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1996771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Team Arbeid &amp; Inkludering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15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13,80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7109534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Barnehagen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35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28,68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91830563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Kopi &amp; Profilering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3,00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80261419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Kjøkkenglede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4,00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3346152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Tilrettelagt arbeid i AMB (TIA)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4,95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41510764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Europris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>
                          <a:effectLst/>
                        </a:rPr>
                        <a:t>14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u="none" strike="noStrike" dirty="0">
                          <a:effectLst/>
                        </a:rPr>
                        <a:t>6,00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78662712"/>
                  </a:ext>
                </a:extLst>
              </a:tr>
              <a:tr h="2415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 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 dirty="0">
                          <a:effectLst/>
                        </a:rPr>
                        <a:t>80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 dirty="0">
                          <a:effectLst/>
                        </a:rPr>
                        <a:t>62,96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573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49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6AC39F40-917F-4E8E-9189-B501104A5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52288"/>
              </p:ext>
            </p:extLst>
          </p:nvPr>
        </p:nvGraphicFramePr>
        <p:xfrm>
          <a:off x="2681056" y="726827"/>
          <a:ext cx="7128768" cy="509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5280">
                  <a:extLst>
                    <a:ext uri="{9D8B030D-6E8A-4147-A177-3AD203B41FA5}">
                      <a16:colId xmlns:a16="http://schemas.microsoft.com/office/drawing/2014/main" xmlns="" val="1712599621"/>
                    </a:ext>
                  </a:extLst>
                </a:gridCol>
                <a:gridCol w="1013569">
                  <a:extLst>
                    <a:ext uri="{9D8B030D-6E8A-4147-A177-3AD203B41FA5}">
                      <a16:colId xmlns:a16="http://schemas.microsoft.com/office/drawing/2014/main" xmlns="" val="86462682"/>
                    </a:ext>
                  </a:extLst>
                </a:gridCol>
                <a:gridCol w="1013569">
                  <a:extLst>
                    <a:ext uri="{9D8B030D-6E8A-4147-A177-3AD203B41FA5}">
                      <a16:colId xmlns:a16="http://schemas.microsoft.com/office/drawing/2014/main" xmlns="" val="3158377145"/>
                    </a:ext>
                  </a:extLst>
                </a:gridCol>
                <a:gridCol w="1233175">
                  <a:extLst>
                    <a:ext uri="{9D8B030D-6E8A-4147-A177-3AD203B41FA5}">
                      <a16:colId xmlns:a16="http://schemas.microsoft.com/office/drawing/2014/main" xmlns="" val="3816235460"/>
                    </a:ext>
                  </a:extLst>
                </a:gridCol>
                <a:gridCol w="1233175">
                  <a:extLst>
                    <a:ext uri="{9D8B030D-6E8A-4147-A177-3AD203B41FA5}">
                      <a16:colId xmlns:a16="http://schemas.microsoft.com/office/drawing/2014/main" xmlns="" val="1424612348"/>
                    </a:ext>
                  </a:extLst>
                </a:gridCol>
              </a:tblGrid>
              <a:tr h="15159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Resultatregnskap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2016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2015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2013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340222697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Salgsinntekter egenproduksjon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10 234 143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7 239 105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8 080 141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6 098 526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121789197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Salgsinntekter andre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1 618 963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2 792 528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3 644 821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3 435 605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486438117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Attføringsinntekter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10 047 181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12 820 763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11 693 264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11 556 948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3338229381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Inntekter barnehagedrfit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3 639 543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3 408 061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  3 719 015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3 369 198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159963263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Offentlig tilskudd barnehage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17 261 162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15 039 010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19 921 986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15 404 000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1231872714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Annen driftsinntekt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493 087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4140909512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Sum driftsinntekter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>
                          <a:effectLst/>
                        </a:rPr>
                        <a:t>   43 294 079 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>
                          <a:effectLst/>
                        </a:rPr>
                        <a:t>   41 299 467 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47 059 227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39 864 277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373979409"/>
                  </a:ext>
                </a:extLst>
              </a:tr>
              <a:tr h="15159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192633292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Varekostnad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5 398 983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5 739 418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  5 309 254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4 298 518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791752208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Lønnskostnad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32 699 454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32 383 891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33 090 535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32 005 489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1627705410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Avskrivning av driftsmidler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1 485 256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1 453 552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  1 331 240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1 314 534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701335592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Annen driftskostnad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4 201 737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3 828 063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  3 805 937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3 589 898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552780193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sum driftskostnad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43 785 430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43 404 924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43 536 966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41 208 439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4206082179"/>
                  </a:ext>
                </a:extLst>
              </a:tr>
              <a:tr h="15159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2096377679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Driftsresultat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   491 351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2 105 457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  3 522 260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     1 344 164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567360738"/>
                  </a:ext>
                </a:extLst>
              </a:tr>
              <a:tr h="15159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3030232957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Finansinntekter og kostnader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427 653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503 265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              553 055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             591 402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1220048723"/>
                  </a:ext>
                </a:extLst>
              </a:tr>
              <a:tr h="15159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 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501887324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Årsresultat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   919 004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2 608 722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           2 969 205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u="none" strike="noStrike" dirty="0">
                          <a:effectLst/>
                        </a:rPr>
                        <a:t>-         1 935 566 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0" marR="7580" marT="7580" marB="0" anchor="b"/>
                </a:tc>
                <a:extLst>
                  <a:ext uri="{0D108BD9-81ED-4DB2-BD59-A6C34878D82A}">
                    <a16:rowId xmlns:a16="http://schemas.microsoft.com/office/drawing/2014/main" xmlns="" val="189870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88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05B6E848-859C-4706-89BD-3EE1E0D79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720219"/>
              </p:ext>
            </p:extLst>
          </p:nvPr>
        </p:nvGraphicFramePr>
        <p:xfrm>
          <a:off x="2979551" y="2057399"/>
          <a:ext cx="7318544" cy="1953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5412">
                  <a:extLst>
                    <a:ext uri="{9D8B030D-6E8A-4147-A177-3AD203B41FA5}">
                      <a16:colId xmlns:a16="http://schemas.microsoft.com/office/drawing/2014/main" xmlns="" val="547693892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xmlns="" val="672083241"/>
                    </a:ext>
                  </a:extLst>
                </a:gridCol>
                <a:gridCol w="1162974">
                  <a:extLst>
                    <a:ext uri="{9D8B030D-6E8A-4147-A177-3AD203B41FA5}">
                      <a16:colId xmlns:a16="http://schemas.microsoft.com/office/drawing/2014/main" xmlns="" val="1701425719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xmlns="" val="2026305493"/>
                    </a:ext>
                  </a:extLst>
                </a:gridCol>
                <a:gridCol w="1713388">
                  <a:extLst>
                    <a:ext uri="{9D8B030D-6E8A-4147-A177-3AD203B41FA5}">
                      <a16:colId xmlns:a16="http://schemas.microsoft.com/office/drawing/2014/main" xmlns="" val="2047864829"/>
                    </a:ext>
                  </a:extLst>
                </a:gridCol>
              </a:tblGrid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Balanse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2016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2015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2014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effectLst/>
                        </a:rPr>
                        <a:t>2013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2744714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Anleggsmidler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38 280 000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39 159 900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39 274 700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40 005 600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2808687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Omløpsmidler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8 630 212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9 104 994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  8 589 377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  6 132 417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7884921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Sum eiendeler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46 910 212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48 264 894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47 864 077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46 138 017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41518501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3203920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Egenkapital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16 399 721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17 318 726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19 927 449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16 958 244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7059696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Gjeld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30 510 491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30 946 168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27 936 628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29 179 773 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01525013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Sum egenkapital og gjeld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46 910 212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48 264 894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         47 864 077 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         46 138 017 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955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2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77848848-5A77-4F09-9ACD-0E3F26509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529464"/>
              </p:ext>
            </p:extLst>
          </p:nvPr>
        </p:nvGraphicFramePr>
        <p:xfrm>
          <a:off x="1784137" y="1702315"/>
          <a:ext cx="7261487" cy="183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872">
                  <a:extLst>
                    <a:ext uri="{9D8B030D-6E8A-4147-A177-3AD203B41FA5}">
                      <a16:colId xmlns:a16="http://schemas.microsoft.com/office/drawing/2014/main" xmlns="" val="2447657705"/>
                    </a:ext>
                  </a:extLst>
                </a:gridCol>
                <a:gridCol w="1348485">
                  <a:extLst>
                    <a:ext uri="{9D8B030D-6E8A-4147-A177-3AD203B41FA5}">
                      <a16:colId xmlns:a16="http://schemas.microsoft.com/office/drawing/2014/main" xmlns="" val="1625999490"/>
                    </a:ext>
                  </a:extLst>
                </a:gridCol>
                <a:gridCol w="1412699">
                  <a:extLst>
                    <a:ext uri="{9D8B030D-6E8A-4147-A177-3AD203B41FA5}">
                      <a16:colId xmlns:a16="http://schemas.microsoft.com/office/drawing/2014/main" xmlns="" val="350302413"/>
                    </a:ext>
                  </a:extLst>
                </a:gridCol>
                <a:gridCol w="1332431">
                  <a:extLst>
                    <a:ext uri="{9D8B030D-6E8A-4147-A177-3AD203B41FA5}">
                      <a16:colId xmlns:a16="http://schemas.microsoft.com/office/drawing/2014/main" xmlns="" val="1388355853"/>
                    </a:ext>
                  </a:extLst>
                </a:gridCol>
              </a:tblGrid>
              <a:tr h="4584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u="none" strike="noStrike" dirty="0">
                          <a:effectLst/>
                        </a:rPr>
                        <a:t>Europris/ </a:t>
                      </a:r>
                      <a:r>
                        <a:rPr lang="nb-NO" sz="1600" b="1" u="none" strike="noStrike" dirty="0" err="1">
                          <a:effectLst/>
                        </a:rPr>
                        <a:t>Aski</a:t>
                      </a:r>
                      <a:r>
                        <a:rPr lang="nb-NO" sz="1600" b="1" u="none" strike="noStrike" dirty="0">
                          <a:effectLst/>
                        </a:rPr>
                        <a:t> Detaljhandel AS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2016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2015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2014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68800558"/>
                  </a:ext>
                </a:extLst>
              </a:tr>
              <a:tr h="4584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Omsetning 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 31 016 444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      28 192 233 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    26 324 273 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92985055"/>
                  </a:ext>
                </a:extLst>
              </a:tr>
              <a:tr h="4584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Driftsresultat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       178 854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        1 111 889 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          619 709 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9219732"/>
                  </a:ext>
                </a:extLst>
              </a:tr>
              <a:tr h="4584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Årsresultat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       127 335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     1 064 885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       568 309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712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4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599" y="994299"/>
            <a:ext cx="8410113" cy="467853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Utfordringer</a:t>
            </a:r>
          </a:p>
          <a:p>
            <a:pPr lvl="1"/>
            <a:r>
              <a:rPr lang="nb-NO" dirty="0"/>
              <a:t>Behov for økt volum på Arbeid og inkludering – tiltak og kurs</a:t>
            </a:r>
          </a:p>
          <a:p>
            <a:pPr lvl="1"/>
            <a:r>
              <a:rPr lang="nb-NO" dirty="0"/>
              <a:t>Behov for flere kunder</a:t>
            </a:r>
          </a:p>
          <a:p>
            <a:pPr lvl="1"/>
            <a:r>
              <a:rPr lang="nb-NO" dirty="0"/>
              <a:t>NAV er en krevende kunde – høg risiko</a:t>
            </a:r>
          </a:p>
          <a:p>
            <a:pPr lvl="1"/>
            <a:r>
              <a:rPr lang="nb-NO" dirty="0"/>
              <a:t>Arbeidstreningsarenaer med lav inntjening</a:t>
            </a:r>
          </a:p>
          <a:p>
            <a:pPr lvl="1"/>
            <a:r>
              <a:rPr lang="nb-NO" dirty="0"/>
              <a:t>Valg av strategi til neste anbudsrunde</a:t>
            </a:r>
          </a:p>
          <a:p>
            <a:pPr lvl="2"/>
            <a:r>
              <a:rPr lang="nb-NO" dirty="0"/>
              <a:t>Fusjon</a:t>
            </a:r>
          </a:p>
          <a:p>
            <a:pPr lvl="2"/>
            <a:r>
              <a:rPr lang="nb-NO" dirty="0"/>
              <a:t>Allianser</a:t>
            </a:r>
          </a:p>
          <a:p>
            <a:pPr lvl="2"/>
            <a:r>
              <a:rPr lang="nb-NO" dirty="0"/>
              <a:t>Egen regi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631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6D6E0FC-6A42-475B-B830-65F3309A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	Betydningen av 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4D6F084-76A6-484D-9EE8-2FB5A5356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8232560" cy="4525963"/>
          </a:xfrm>
        </p:spPr>
        <p:txBody>
          <a:bodyPr/>
          <a:lstStyle/>
          <a:p>
            <a:r>
              <a:rPr lang="nb-NO" dirty="0"/>
              <a:t>Arbeid har stor betydning for </a:t>
            </a:r>
            <a:r>
              <a:rPr lang="nb-NO" b="1" dirty="0"/>
              <a:t>helse og livskvalitet</a:t>
            </a:r>
          </a:p>
          <a:p>
            <a:r>
              <a:rPr lang="nb-NO" dirty="0"/>
              <a:t>Arbeid hos foreldre har betydning for </a:t>
            </a:r>
            <a:r>
              <a:rPr lang="nb-NO" b="1" dirty="0"/>
              <a:t>barns læring</a:t>
            </a:r>
          </a:p>
          <a:p>
            <a:r>
              <a:rPr lang="nb-NO" dirty="0"/>
              <a:t>Arbeid har stor betydning for mulighet for </a:t>
            </a:r>
            <a:r>
              <a:rPr lang="nb-NO" b="1" dirty="0"/>
              <a:t>språkopplæring</a:t>
            </a:r>
          </a:p>
          <a:p>
            <a:r>
              <a:rPr lang="nb-NO" dirty="0"/>
              <a:t>Arbeid har stor betydning for mulighet for </a:t>
            </a:r>
            <a:r>
              <a:rPr lang="nb-NO" b="1" dirty="0"/>
              <a:t>integrering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09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E2E68C0-2223-4660-940B-776629AF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</a:t>
            </a:r>
            <a:br>
              <a:rPr lang="nb-NO" dirty="0"/>
            </a:br>
            <a:r>
              <a:rPr lang="nb-NO" dirty="0"/>
              <a:t>	</a:t>
            </a:r>
            <a:r>
              <a:rPr lang="nb-NO" dirty="0" err="1"/>
              <a:t>Utenforskapet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0EE2C3-9365-4EAD-8829-6904259F3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25000 ungdommer er utenfor </a:t>
            </a:r>
          </a:p>
          <a:p>
            <a:pPr lvl="1"/>
            <a:r>
              <a:rPr lang="nb-NO" dirty="0"/>
              <a:t>Lav kompetanse</a:t>
            </a:r>
          </a:p>
          <a:p>
            <a:pPr lvl="1"/>
            <a:r>
              <a:rPr lang="nb-NO" dirty="0"/>
              <a:t>Unge menn fra lavinntektsfamilier</a:t>
            </a:r>
          </a:p>
          <a:p>
            <a:pPr lvl="1"/>
            <a:r>
              <a:rPr lang="nb-NO" dirty="0" err="1"/>
              <a:t>Utenforskap</a:t>
            </a:r>
            <a:r>
              <a:rPr lang="nb-NO" dirty="0"/>
              <a:t> går i arv</a:t>
            </a:r>
          </a:p>
          <a:p>
            <a:pPr lvl="1"/>
            <a:r>
              <a:rPr lang="nb-NO" dirty="0"/>
              <a:t>Mestringsproblem – helseproblem</a:t>
            </a:r>
          </a:p>
          <a:p>
            <a:pPr lvl="1"/>
            <a:r>
              <a:rPr lang="nb-NO" dirty="0"/>
              <a:t>Ole Brumm – ja takk alt, vi kan for eksempel lykkes</a:t>
            </a:r>
          </a:p>
          <a:p>
            <a:r>
              <a:rPr lang="nb-NO" dirty="0"/>
              <a:t>Ungdom og innvandrere trenger en ekstraordinær innsats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3C14D93B-5B33-46C9-861E-AA4E8E0C48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69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		Ungdom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r>
              <a:rPr lang="nb-NO" dirty="0"/>
              <a:t>Oppfølging over tid</a:t>
            </a:r>
          </a:p>
          <a:p>
            <a:r>
              <a:rPr lang="nb-NO" dirty="0"/>
              <a:t>Ta opp fag fra grunnskole?</a:t>
            </a:r>
          </a:p>
          <a:p>
            <a:r>
              <a:rPr lang="nb-NO" dirty="0"/>
              <a:t>Frafall i </a:t>
            </a:r>
            <a:r>
              <a:rPr lang="nb-NO" dirty="0" err="1"/>
              <a:t>vgs</a:t>
            </a:r>
            <a:r>
              <a:rPr lang="nb-NO" dirty="0"/>
              <a:t> – 16 %</a:t>
            </a:r>
          </a:p>
          <a:p>
            <a:r>
              <a:rPr lang="nb-NO" dirty="0"/>
              <a:t>Oppfølgingstjenesten – har nå full oversikt</a:t>
            </a:r>
          </a:p>
          <a:p>
            <a:r>
              <a:rPr lang="nb-NO" dirty="0"/>
              <a:t>Alt virker…. – bli sett</a:t>
            </a:r>
          </a:p>
          <a:p>
            <a:r>
              <a:rPr lang="nb-NO" b="1" dirty="0"/>
              <a:t>Skikkelig oppfølging og lokal forankring</a:t>
            </a:r>
          </a:p>
          <a:p>
            <a:r>
              <a:rPr lang="nb-NO" dirty="0"/>
              <a:t>Attføringsbedriftene kan bidra – tilrettelegging for å få en jobb, nå et fagbrev e.l.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025D-1F39-4D21-8681-4DA9F52436BB}" type="datetime1">
              <a:rPr lang="nb-NO" smtClean="0"/>
              <a:t>26.10.2017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374F0E4-53EF-4891-8B94-488277A91AE0}"/>
              </a:ext>
            </a:extLst>
          </p:cNvPr>
          <p:cNvSpPr/>
          <p:nvPr/>
        </p:nvSpPr>
        <p:spPr>
          <a:xfrm>
            <a:off x="2771313" y="5298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2"/>
              </a:rPr>
              <a:t>http://www.nrk.no/rogaland/droppet-ut-_-na-er-han-i-jobb-1.12717548</a:t>
            </a:r>
          </a:p>
        </p:txBody>
      </p:sp>
    </p:spTree>
    <p:extLst>
      <p:ext uri="{BB962C8B-B14F-4D97-AF65-F5344CB8AC3E}">
        <p14:creationId xmlns:p14="http://schemas.microsoft.com/office/powerpoint/2010/main" val="379821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xmlns="" id="{BDB571CC-4EE3-41BE-86E1-4BF3171CEA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79625EF9-2FCE-4AE6-8B82-0E0A75E01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0ACB610-A6D2-4262-AEAB-B3964266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4" y="-162522"/>
            <a:ext cx="10693189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9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 dirty="0"/>
          </a:p>
          <a:p>
            <a:r>
              <a:rPr lang="nb-NO" sz="1800" dirty="0"/>
              <a:t>Ragnhild Bjerkvik daglig leder, </a:t>
            </a:r>
            <a:r>
              <a:rPr lang="nb-NO" sz="1800" dirty="0" err="1"/>
              <a:t>tlf</a:t>
            </a:r>
            <a:r>
              <a:rPr lang="nb-NO" sz="1800" dirty="0"/>
              <a:t> 99276690, epost: rb@aski.no</a:t>
            </a:r>
          </a:p>
        </p:txBody>
      </p:sp>
      <p:sp>
        <p:nvSpPr>
          <p:cNvPr id="3" name="Undertittel 1">
            <a:extLst>
              <a:ext uri="{FF2B5EF4-FFF2-40B4-BE49-F238E27FC236}">
                <a16:creationId xmlns:a16="http://schemas.microsoft.com/office/drawing/2014/main" xmlns="" id="{32221E57-7831-47D8-B5C4-E14E62CF2A02}"/>
              </a:ext>
            </a:extLst>
          </p:cNvPr>
          <p:cNvSpPr txBox="1">
            <a:spLocks/>
          </p:cNvSpPr>
          <p:nvPr/>
        </p:nvSpPr>
        <p:spPr>
          <a:xfrm>
            <a:off x="1828800" y="2512170"/>
            <a:ext cx="8534400" cy="696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3682A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114095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4115" y="17279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i="1" dirty="0" err="1"/>
              <a:t>Aski</a:t>
            </a:r>
            <a:r>
              <a:rPr lang="nb-NO" i="1" dirty="0"/>
              <a:t> AS har til formål gjennom prøving, trening og kvalifisering, å tilbakeføre arbeidstakere til det ordinære arbeidsliv</a:t>
            </a:r>
          </a:p>
          <a:p>
            <a:endParaRPr lang="nb-NO" dirty="0"/>
          </a:p>
        </p:txBody>
      </p:sp>
      <p:pic>
        <p:nvPicPr>
          <p:cNvPr id="4" name="Picture 3" descr="S:\FELLES\Bilder\Illustrasjonsbilder Grethe Nygård sept 14\Eden.jpg">
            <a:extLst>
              <a:ext uri="{FF2B5EF4-FFF2-40B4-BE49-F238E27FC236}">
                <a16:creationId xmlns:a16="http://schemas.microsoft.com/office/drawing/2014/main" xmlns="" id="{FC6290CA-BB79-493B-9BA9-1888171550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37" y="1727970"/>
            <a:ext cx="5257784" cy="35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6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87701BE8-227F-4EC1-B4E4-B437DEA75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91A4E70-9C38-42DB-ABED-37E3098177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5" descr="C:\Users\rb\Documents\Illustrasjonsbilder Grethe Nygård sept 14\bh9211.jpg">
            <a:extLst>
              <a:ext uri="{FF2B5EF4-FFF2-40B4-BE49-F238E27FC236}">
                <a16:creationId xmlns:a16="http://schemas.microsoft.com/office/drawing/2014/main" xmlns="" id="{6294E768-70BB-4137-A823-B99AD51207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40" y="0"/>
            <a:ext cx="9614004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67E27C1A-E29C-4A34-AA79-B32F9AB5C082}"/>
              </a:ext>
            </a:extLst>
          </p:cNvPr>
          <p:cNvSpPr txBox="1"/>
          <p:nvPr/>
        </p:nvSpPr>
        <p:spPr>
          <a:xfrm>
            <a:off x="1847528" y="260649"/>
            <a:ext cx="38164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Aski 	tilbyr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b="1" dirty="0">
                <a:solidFill>
                  <a:schemeClr val="bg1"/>
                </a:solidFill>
              </a:rPr>
              <a:t>	oppfølging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b="1" dirty="0">
                <a:solidFill>
                  <a:schemeClr val="bg1"/>
                </a:solidFill>
              </a:rPr>
              <a:t>	veiledning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b="1" dirty="0">
                <a:solidFill>
                  <a:schemeClr val="bg1"/>
                </a:solidFill>
              </a:rPr>
              <a:t>	formidlingsbistand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b="1" dirty="0">
                <a:solidFill>
                  <a:schemeClr val="bg1"/>
                </a:solidFill>
              </a:rPr>
              <a:t>   kurs og opplæring</a:t>
            </a:r>
          </a:p>
          <a:p>
            <a:endParaRPr lang="nb-NO" sz="2400" b="1" dirty="0"/>
          </a:p>
          <a:p>
            <a:r>
              <a:rPr lang="nb-NO" sz="2400" b="1" dirty="0">
                <a:solidFill>
                  <a:schemeClr val="bg1"/>
                </a:solidFill>
              </a:rPr>
              <a:t>Arbeidstreningsarenaer i egen regi</a:t>
            </a:r>
          </a:p>
          <a:p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God kontakt med næringslivet i regionen som også i stor grad benyttes i attføringsarbeidet</a:t>
            </a:r>
          </a:p>
        </p:txBody>
      </p:sp>
    </p:spTree>
    <p:extLst>
      <p:ext uri="{BB962C8B-B14F-4D97-AF65-F5344CB8AC3E}">
        <p14:creationId xmlns:p14="http://schemas.microsoft.com/office/powerpoint/2010/main" val="311482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B3FFCF0-46C5-4B0E-8B4E-860CFD653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9328" y="1142043"/>
            <a:ext cx="521119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Askis </a:t>
            </a:r>
            <a:r>
              <a:rPr lang="en-US" b="1" i="1" dirty="0" err="1"/>
              <a:t>visjon</a:t>
            </a:r>
            <a:endParaRPr lang="en-US" b="1" i="1" dirty="0"/>
          </a:p>
          <a:p>
            <a:pPr marL="0" indent="0" algn="ctr">
              <a:buNone/>
            </a:pPr>
            <a:r>
              <a:rPr lang="en-US" i="1" dirty="0"/>
              <a:t> – </a:t>
            </a:r>
            <a:r>
              <a:rPr lang="en-US" i="1" dirty="0" err="1"/>
              <a:t>anbefalt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foretrukket</a:t>
            </a:r>
            <a:r>
              <a:rPr lang="en-US" i="1" dirty="0"/>
              <a:t> - </a:t>
            </a:r>
            <a:endParaRPr lang="nb-NO" dirty="0"/>
          </a:p>
          <a:p>
            <a:pPr marL="0" indent="0" algn="ctr">
              <a:buNone/>
            </a:pPr>
            <a:endParaRPr lang="nb-NO" i="1" dirty="0"/>
          </a:p>
          <a:p>
            <a:pPr marL="0" indent="0" algn="ctr">
              <a:buNone/>
            </a:pPr>
            <a:endParaRPr lang="nb-NO" i="1" dirty="0"/>
          </a:p>
          <a:p>
            <a:pPr marL="0" indent="0" algn="ctr">
              <a:buNone/>
            </a:pPr>
            <a:r>
              <a:rPr lang="nb-NO" sz="1600" dirty="0"/>
              <a:t>VERDIGRUNNLAG</a:t>
            </a:r>
          </a:p>
          <a:p>
            <a:pPr marL="0" indent="0" algn="ctr">
              <a:buNone/>
            </a:pPr>
            <a:endParaRPr lang="nb-NO" sz="1600" dirty="0"/>
          </a:p>
          <a:p>
            <a:pPr marL="0" indent="0" algn="ctr">
              <a:buNone/>
            </a:pPr>
            <a:r>
              <a:rPr lang="nb-NO" sz="1600" dirty="0"/>
              <a:t>Vår visjon for </a:t>
            </a:r>
            <a:r>
              <a:rPr lang="nb-NO" sz="1600" dirty="0" err="1"/>
              <a:t>Aski</a:t>
            </a:r>
            <a:r>
              <a:rPr lang="nb-NO" sz="1600" dirty="0"/>
              <a:t> er at vi skal være en anbefalt og foretrukket samarbeidspartner for alle som vil tilbake til arbeidslivet og for våre kunder ellers. Våre verdier skal hjelpe oss å nå dette målet, og skal være grunnleggende for måten vi jobber på og de avgjørelser vi tar.</a:t>
            </a:r>
          </a:p>
          <a:p>
            <a:pPr marL="0" indent="0" algn="ctr">
              <a:buNone/>
            </a:pPr>
            <a:endParaRPr lang="nb-NO" i="1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xmlns="" id="{3C1596D5-9A43-4D42-83B3-0BAA2B08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1720" y="1355108"/>
            <a:ext cx="3978677" cy="4351338"/>
          </a:xfrm>
        </p:spPr>
        <p:txBody>
          <a:bodyPr/>
          <a:lstStyle/>
          <a:p>
            <a:pPr marL="0" indent="0" algn="ctr">
              <a:buNone/>
            </a:pPr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25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5C001083-F9BA-4C7E-A511-0800CACEA5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361743"/>
              </p:ext>
            </p:extLst>
          </p:nvPr>
        </p:nvGraphicFramePr>
        <p:xfrm>
          <a:off x="1138822" y="1109709"/>
          <a:ext cx="7357108" cy="5067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3046">
                  <a:extLst>
                    <a:ext uri="{9D8B030D-6E8A-4147-A177-3AD203B41FA5}">
                      <a16:colId xmlns:a16="http://schemas.microsoft.com/office/drawing/2014/main" xmlns="" val="409164872"/>
                    </a:ext>
                  </a:extLst>
                </a:gridCol>
                <a:gridCol w="4204062">
                  <a:extLst>
                    <a:ext uri="{9D8B030D-6E8A-4147-A177-3AD203B41FA5}">
                      <a16:colId xmlns:a16="http://schemas.microsoft.com/office/drawing/2014/main" xmlns="" val="2104490833"/>
                    </a:ext>
                  </a:extLst>
                </a:gridCol>
              </a:tblGrid>
              <a:tr h="119061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u="none" strike="noStrike" dirty="0">
                          <a:effectLst/>
                        </a:rPr>
                        <a:t>Det er kun med </a:t>
                      </a:r>
                      <a:r>
                        <a:rPr lang="nb-NO" sz="1400" b="1" u="none" strike="noStrike" dirty="0">
                          <a:effectLst/>
                        </a:rPr>
                        <a:t>vilje til endring </a:t>
                      </a:r>
                      <a:r>
                        <a:rPr lang="nb-NO" sz="1200" u="none" strike="noStrike" dirty="0">
                          <a:effectLst/>
                        </a:rPr>
                        <a:t>verden vil gå fremover.</a:t>
                      </a:r>
                      <a:endParaRPr lang="nb-NO" sz="1200" b="0" i="1" u="none" strike="noStrike" dirty="0">
                        <a:solidFill>
                          <a:srgbClr val="FA7E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Evaluering</a:t>
                      </a:r>
                      <a:r>
                        <a:rPr lang="nb-NO" sz="1200" u="none" strike="noStrike" dirty="0">
                          <a:effectLst/>
                        </a:rPr>
                        <a:t>. Det innebærer kontinuerlig fokus på kundens behov, evne til å se nye muligheter og til å iverksette disse. </a:t>
                      </a:r>
                      <a:r>
                        <a:rPr lang="nb-NO" sz="1200" b="1" u="none" strike="noStrike" dirty="0">
                          <a:effectLst/>
                        </a:rPr>
                        <a:t>Arbeidsmiljø</a:t>
                      </a:r>
                      <a:r>
                        <a:rPr lang="nb-NO" sz="1200" u="none" strike="noStrike" dirty="0">
                          <a:effectLst/>
                        </a:rPr>
                        <a:t>. Det innebærer evne til å analysere ulike alternativ, åpenhet om endrings -forløp og god kommunikasjon om endringsprosessen.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/>
                </a:tc>
                <a:extLst>
                  <a:ext uri="{0D108BD9-81ED-4DB2-BD59-A6C34878D82A}">
                    <a16:rowId xmlns:a16="http://schemas.microsoft.com/office/drawing/2014/main" xmlns="" val="1157792678"/>
                  </a:ext>
                </a:extLst>
              </a:tr>
              <a:tr h="1362062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u="none" strike="noStrike" dirty="0">
                          <a:effectLst/>
                        </a:rPr>
                        <a:t>Gjennom </a:t>
                      </a:r>
                      <a:r>
                        <a:rPr lang="nb-NO" sz="1400" b="1" u="none" strike="noStrike" dirty="0">
                          <a:effectLst/>
                        </a:rPr>
                        <a:t>entusiasme og arbeidsglede </a:t>
                      </a:r>
                      <a:r>
                        <a:rPr lang="nb-NO" sz="1200" u="none" strike="noStrike" dirty="0">
                          <a:effectLst/>
                        </a:rPr>
                        <a:t>får vi ting til å gro</a:t>
                      </a:r>
                      <a:endParaRPr lang="nb-NO" sz="1200" b="0" i="1" u="none" strike="noStrike" dirty="0">
                        <a:solidFill>
                          <a:srgbClr val="FA7E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Trygghet. </a:t>
                      </a:r>
                      <a:r>
                        <a:rPr lang="nb-NO" sz="1200" u="none" strike="noStrike" dirty="0">
                          <a:effectLst/>
                        </a:rPr>
                        <a:t>Det innebærer klare mål, tydelig, engasjert og inkluderende ledelse og medarbeidere, og høy faglig kompetanse. </a:t>
                      </a:r>
                      <a:r>
                        <a:rPr lang="nb-NO" sz="1200" b="1" u="none" strike="noStrike" dirty="0">
                          <a:effectLst/>
                        </a:rPr>
                        <a:t>Trivsel. Det </a:t>
                      </a:r>
                      <a:r>
                        <a:rPr lang="nb-NO" sz="1200" u="none" strike="noStrike" dirty="0">
                          <a:effectLst/>
                        </a:rPr>
                        <a:t>innebærer interessante arbeidsoppgaver, medansvar, at vi inspirerer. og motiverer hverandre og ser verdien av å gi hverandre ros og ris.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/>
                </a:tc>
                <a:extLst>
                  <a:ext uri="{0D108BD9-81ED-4DB2-BD59-A6C34878D82A}">
                    <a16:rowId xmlns:a16="http://schemas.microsoft.com/office/drawing/2014/main" xmlns="" val="559546050"/>
                  </a:ext>
                </a:extLst>
              </a:tr>
              <a:tr h="125728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u="none" strike="noStrike" dirty="0">
                          <a:effectLst/>
                        </a:rPr>
                        <a:t>Kun når vi står sammen kan vi skape </a:t>
                      </a:r>
                      <a:r>
                        <a:rPr lang="nb-NO" sz="1400" b="1" u="none" strike="noStrike" dirty="0">
                          <a:effectLst/>
                        </a:rPr>
                        <a:t>fellesskap</a:t>
                      </a:r>
                      <a:endParaRPr lang="nb-NO" sz="1400" b="1" i="1" u="none" strike="noStrike" dirty="0">
                        <a:solidFill>
                          <a:srgbClr val="FA7E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Raushet</a:t>
                      </a:r>
                      <a:r>
                        <a:rPr lang="nb-NO" sz="1200" u="none" strike="noStrike" dirty="0">
                          <a:effectLst/>
                        </a:rPr>
                        <a:t>. Det innebærer at vi er åpne for andres meninger, gir av oss selv og respekterer og støtter opp om hverandre. </a:t>
                      </a:r>
                      <a:r>
                        <a:rPr lang="nb-NO" sz="1200" b="1" u="none" strike="noStrike" dirty="0">
                          <a:effectLst/>
                        </a:rPr>
                        <a:t>Lojalitet</a:t>
                      </a:r>
                      <a:r>
                        <a:rPr lang="nb-NO" sz="1200" u="none" strike="noStrike" dirty="0">
                          <a:effectLst/>
                        </a:rPr>
                        <a:t>. Det innebærer tilhørighet og eierforhold til våre vedtak og målsettinger, vilje til å etterleve dette, og at vi er i stand til å ta ting opp i rett fora.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/>
                </a:tc>
                <a:extLst>
                  <a:ext uri="{0D108BD9-81ED-4DB2-BD59-A6C34878D82A}">
                    <a16:rowId xmlns:a16="http://schemas.microsoft.com/office/drawing/2014/main" xmlns="" val="797186297"/>
                  </a:ext>
                </a:extLst>
              </a:tr>
              <a:tr h="125728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u="none" strike="noStrike" dirty="0">
                          <a:effectLst/>
                        </a:rPr>
                        <a:t>Hos oss er alltid </a:t>
                      </a:r>
                      <a:r>
                        <a:rPr lang="nb-NO" sz="1400" b="1" u="none" strike="noStrike" dirty="0">
                          <a:effectLst/>
                        </a:rPr>
                        <a:t>mennesket i fokus</a:t>
                      </a:r>
                      <a:endParaRPr lang="nb-NO" sz="1400" b="1" i="1" u="none" strike="noStrike" dirty="0">
                        <a:solidFill>
                          <a:srgbClr val="FA7E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Respekt og tillit</a:t>
                      </a:r>
                      <a:r>
                        <a:rPr lang="nb-NO" sz="1200" u="none" strike="noStrike" dirty="0">
                          <a:effectLst/>
                        </a:rPr>
                        <a:t>. Det innebærer at vi lytter til hverandre, verdsetter andres meninger, opptrer høflig, får nødvendig informasjon og snakker med og ikke om hverandre. </a:t>
                      </a:r>
                      <a:r>
                        <a:rPr lang="nb-NO" sz="1200" b="1" u="none" strike="noStrike" dirty="0">
                          <a:effectLst/>
                        </a:rPr>
                        <a:t>Omsorg</a:t>
                      </a:r>
                      <a:r>
                        <a:rPr lang="nb-NO" sz="1200" u="none" strike="noStrike" dirty="0">
                          <a:effectLst/>
                        </a:rPr>
                        <a:t>. Det innebærer å se og bli sett, bry oss om hverandre, lete etter det positive i mennesket der de er.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/>
                </a:tc>
                <a:extLst>
                  <a:ext uri="{0D108BD9-81ED-4DB2-BD59-A6C34878D82A}">
                    <a16:rowId xmlns:a16="http://schemas.microsoft.com/office/drawing/2014/main" xmlns="" val="3856410970"/>
                  </a:ext>
                </a:extLst>
              </a:tr>
            </a:tbl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3366EC5-FDAC-47AF-ABB9-A2851961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8822" y="378565"/>
            <a:ext cx="5181600" cy="66012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Verdier</a:t>
            </a:r>
          </a:p>
        </p:txBody>
      </p:sp>
    </p:spTree>
    <p:extLst>
      <p:ext uri="{BB962C8B-B14F-4D97-AF65-F5344CB8AC3E}">
        <p14:creationId xmlns:p14="http://schemas.microsoft.com/office/powerpoint/2010/main" val="409791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Våre eiere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xmlns="" id="{F05A04FE-4F1F-444B-AC16-4BED3DCE4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15790"/>
              </p:ext>
            </p:extLst>
          </p:nvPr>
        </p:nvGraphicFramePr>
        <p:xfrm>
          <a:off x="3604334" y="1029810"/>
          <a:ext cx="4498266" cy="4643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692">
                  <a:extLst>
                    <a:ext uri="{9D8B030D-6E8A-4147-A177-3AD203B41FA5}">
                      <a16:colId xmlns:a16="http://schemas.microsoft.com/office/drawing/2014/main" xmlns="" val="1892303106"/>
                    </a:ext>
                  </a:extLst>
                </a:gridCol>
                <a:gridCol w="855787">
                  <a:extLst>
                    <a:ext uri="{9D8B030D-6E8A-4147-A177-3AD203B41FA5}">
                      <a16:colId xmlns:a16="http://schemas.microsoft.com/office/drawing/2014/main" xmlns="" val="4066143154"/>
                    </a:ext>
                  </a:extLst>
                </a:gridCol>
                <a:gridCol w="855787">
                  <a:extLst>
                    <a:ext uri="{9D8B030D-6E8A-4147-A177-3AD203B41FA5}">
                      <a16:colId xmlns:a16="http://schemas.microsoft.com/office/drawing/2014/main" xmlns="" val="2976293362"/>
                    </a:ext>
                  </a:extLst>
                </a:gridCol>
              </a:tblGrid>
              <a:tr h="28170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 dirty="0">
                          <a:effectLst/>
                        </a:rPr>
                        <a:t>Eieroversikt i </a:t>
                      </a:r>
                      <a:r>
                        <a:rPr lang="nb-NO" sz="1600" u="none" strike="noStrike" dirty="0" err="1">
                          <a:effectLst/>
                        </a:rPr>
                        <a:t>Aski</a:t>
                      </a:r>
                      <a:r>
                        <a:rPr lang="nb-NO" sz="1600" u="none" strike="noStrike" dirty="0">
                          <a:effectLst/>
                        </a:rPr>
                        <a:t> AS </a:t>
                      </a:r>
                      <a:endParaRPr lang="nb-NO" sz="1600" b="1" i="0" u="none" strike="noStrike" dirty="0">
                        <a:solidFill>
                          <a:srgbClr val="00B0F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8470960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Karmøy Kommune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355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55,00 %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181497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Rogaland Fylkeskommune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120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18,60 %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921734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Haugesund Kommune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50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7,80 %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15046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 err="1">
                          <a:effectLst/>
                        </a:rPr>
                        <a:t>SpareBank</a:t>
                      </a:r>
                      <a:r>
                        <a:rPr lang="nb-NO" sz="1400" u="none" strike="noStrike" dirty="0">
                          <a:effectLst/>
                        </a:rPr>
                        <a:t> 1 SR-Bank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38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5,90 %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449424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Norsk Hydro ASA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4,70 %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027376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DNB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2,60 %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149014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Haaland og </a:t>
                      </a:r>
                      <a:r>
                        <a:rPr lang="nb-NO" sz="1400" u="none" strike="noStrike" dirty="0" err="1">
                          <a:effectLst/>
                        </a:rPr>
                        <a:t>Thuestad</a:t>
                      </a:r>
                      <a:r>
                        <a:rPr lang="nb-NO" sz="1400" u="none" strike="noStrike" dirty="0">
                          <a:effectLst/>
                        </a:rPr>
                        <a:t> 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1,60 %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633656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Skudenes og Åkra Sparebank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0,90 %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357866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Lederne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0,60 %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518663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Bedriftsklubben/</a:t>
                      </a:r>
                      <a:r>
                        <a:rPr lang="nb-NO" sz="1400" u="none" strike="noStrike" dirty="0" err="1">
                          <a:effectLst/>
                        </a:rPr>
                        <a:t>Fellesforb</a:t>
                      </a:r>
                      <a:r>
                        <a:rPr lang="nb-NO" sz="1400" u="none" strike="noStrike" dirty="0">
                          <a:effectLst/>
                        </a:rPr>
                        <a:t>.    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0,50 %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1207340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Karmøy Stål 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0,50 %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9644453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 err="1">
                          <a:effectLst/>
                        </a:rPr>
                        <a:t>Stavship</a:t>
                      </a:r>
                      <a:r>
                        <a:rPr lang="nb-NO" sz="1400" u="none" strike="noStrike" dirty="0">
                          <a:effectLst/>
                        </a:rPr>
                        <a:t> AS              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0,50 %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664393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 err="1">
                          <a:effectLst/>
                        </a:rPr>
                        <a:t>Alnor</a:t>
                      </a:r>
                      <a:r>
                        <a:rPr lang="nb-NO" sz="1400" u="none" strike="noStrike" dirty="0">
                          <a:effectLst/>
                        </a:rPr>
                        <a:t> Kjemiske Fagforening     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0,30 %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7260103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Forbundet for Ledelse og Teknikk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0,20 %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31258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 err="1">
                          <a:effectLst/>
                        </a:rPr>
                        <a:t>Marinal</a:t>
                      </a:r>
                      <a:r>
                        <a:rPr lang="nb-NO" sz="1400" u="none" strike="noStrike" dirty="0">
                          <a:effectLst/>
                        </a:rPr>
                        <a:t> 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0,20 %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069389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 err="1">
                          <a:effectLst/>
                        </a:rPr>
                        <a:t>Agro</a:t>
                      </a:r>
                      <a:r>
                        <a:rPr lang="nb-NO" sz="1400" u="none" strike="noStrike" dirty="0">
                          <a:effectLst/>
                        </a:rPr>
                        <a:t> Fellesslakteri 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0,20 %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963657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Åkrehamn Trålbøteri 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0,20 %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90398"/>
                  </a:ext>
                </a:extLst>
              </a:tr>
              <a:tr h="24234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</a:rPr>
                        <a:t>sum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645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100,00 %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923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2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3116062" y="1384618"/>
            <a:ext cx="3932237" cy="3811588"/>
          </a:xfrm>
        </p:spPr>
        <p:txBody>
          <a:bodyPr/>
          <a:lstStyle/>
          <a:p>
            <a:r>
              <a:rPr lang="nb-NO" dirty="0"/>
              <a:t>Styrets sammensetting: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xmlns="" id="{F294B2DB-2824-4D50-BC29-0061456E1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11347"/>
              </p:ext>
            </p:extLst>
          </p:nvPr>
        </p:nvGraphicFramePr>
        <p:xfrm>
          <a:off x="3116062" y="2090224"/>
          <a:ext cx="7395099" cy="291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4548">
                  <a:extLst>
                    <a:ext uri="{9D8B030D-6E8A-4147-A177-3AD203B41FA5}">
                      <a16:colId xmlns:a16="http://schemas.microsoft.com/office/drawing/2014/main" xmlns="" val="3574743015"/>
                    </a:ext>
                  </a:extLst>
                </a:gridCol>
                <a:gridCol w="3080551">
                  <a:extLst>
                    <a:ext uri="{9D8B030D-6E8A-4147-A177-3AD203B41FA5}">
                      <a16:colId xmlns:a16="http://schemas.microsoft.com/office/drawing/2014/main" xmlns="" val="2236782014"/>
                    </a:ext>
                  </a:extLst>
                </a:gridCol>
              </a:tblGrid>
              <a:tr h="1750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Anders Rundhaug, leder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Helge </a:t>
                      </a:r>
                      <a:r>
                        <a:rPr lang="nb-NO" sz="1600" dirty="0" err="1">
                          <a:effectLst/>
                        </a:rPr>
                        <a:t>Thorheim</a:t>
                      </a:r>
                      <a:r>
                        <a:rPr lang="nb-NO" sz="1600" dirty="0">
                          <a:effectLst/>
                        </a:rPr>
                        <a:t>, nestleder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Lise Margrethe Østensjø Waage, styremedlem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Eli Margrethe Stølsvik, styremedlem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Vara: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600" dirty="0">
                          <a:effectLst/>
                        </a:rPr>
                        <a:t>Anne Jakobsen Lid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600" dirty="0">
                          <a:effectLst/>
                        </a:rPr>
                        <a:t>Aase Simonsen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7214091"/>
                  </a:ext>
                </a:extLst>
              </a:tr>
              <a:tr h="583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Ann Elin Isaksen, styremedlem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Vara: Mona Elin Aarø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727492"/>
                  </a:ext>
                </a:extLst>
              </a:tr>
              <a:tr h="583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Eva Jeanette Gustavsen, styremedlem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Vara: Ellen Margrethe Holgersen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69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0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40B27D87-4297-44CD-B7FC-5F93F6C7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32985D75-7E22-463C-9585-1053720F0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92501"/>
              </p:ext>
            </p:extLst>
          </p:nvPr>
        </p:nvGraphicFramePr>
        <p:xfrm>
          <a:off x="3025913" y="872016"/>
          <a:ext cx="7050241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719363"/>
      </p:ext>
    </p:extLst>
  </p:cSld>
  <p:clrMapOvr>
    <a:masterClrMapping/>
  </p:clrMapOvr>
</p:sld>
</file>

<file path=ppt/theme/theme1.xml><?xml version="1.0" encoding="utf-8"?>
<a:theme xmlns:a="http://schemas.openxmlformats.org/drawingml/2006/main" name="ASKI-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ØRSTE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STE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steside_LIK_første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1693</Words>
  <Application>Microsoft Office PowerPoint</Application>
  <PresentationFormat>Egendefinert</PresentationFormat>
  <Paragraphs>405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29</vt:i4>
      </vt:variant>
    </vt:vector>
  </HeadingPairs>
  <TitlesOfParts>
    <vt:vector size="33" baseType="lpstr">
      <vt:lpstr>ASKI-mal</vt:lpstr>
      <vt:lpstr>FØRSTESIDE</vt:lpstr>
      <vt:lpstr>SISTEside</vt:lpstr>
      <vt:lpstr>Sisteside_LIK_førsteside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Våre eiere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 Betydningen av arbeid</vt:lpstr>
      <vt:lpstr>   Utenforskapet</vt:lpstr>
      <vt:lpstr>   Ungdom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</dc:title>
  <dc:creator>Vibeke Vaagen</dc:creator>
  <cp:lastModifiedBy>Windows-bruker</cp:lastModifiedBy>
  <cp:revision>38</cp:revision>
  <cp:lastPrinted>2017-10-25T13:20:51Z</cp:lastPrinted>
  <dcterms:created xsi:type="dcterms:W3CDTF">2017-06-13T07:30:33Z</dcterms:created>
  <dcterms:modified xsi:type="dcterms:W3CDTF">2017-10-26T08:12:01Z</dcterms:modified>
</cp:coreProperties>
</file>